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482" r:id="rId2"/>
    <p:sldId id="351" r:id="rId3"/>
    <p:sldId id="310" r:id="rId4"/>
    <p:sldId id="483" r:id="rId5"/>
    <p:sldId id="414" r:id="rId6"/>
    <p:sldId id="426" r:id="rId7"/>
    <p:sldId id="431" r:id="rId8"/>
    <p:sldId id="429" r:id="rId9"/>
    <p:sldId id="430" r:id="rId10"/>
    <p:sldId id="427" r:id="rId11"/>
    <p:sldId id="445" r:id="rId12"/>
    <p:sldId id="329" r:id="rId13"/>
    <p:sldId id="330" r:id="rId14"/>
    <p:sldId id="320" r:id="rId15"/>
    <p:sldId id="344" r:id="rId16"/>
    <p:sldId id="326" r:id="rId17"/>
    <p:sldId id="353" r:id="rId18"/>
    <p:sldId id="343" r:id="rId19"/>
    <p:sldId id="336" r:id="rId20"/>
    <p:sldId id="446" r:id="rId21"/>
    <p:sldId id="335" r:id="rId22"/>
    <p:sldId id="348" r:id="rId23"/>
    <p:sldId id="357" r:id="rId24"/>
    <p:sldId id="360" r:id="rId25"/>
    <p:sldId id="358" r:id="rId26"/>
    <p:sldId id="359" r:id="rId27"/>
    <p:sldId id="447" r:id="rId28"/>
    <p:sldId id="448" r:id="rId29"/>
    <p:sldId id="449" r:id="rId30"/>
    <p:sldId id="451" r:id="rId31"/>
    <p:sldId id="361" r:id="rId32"/>
    <p:sldId id="452" r:id="rId33"/>
    <p:sldId id="350" r:id="rId34"/>
    <p:sldId id="337" r:id="rId35"/>
    <p:sldId id="349" r:id="rId36"/>
    <p:sldId id="339" r:id="rId37"/>
    <p:sldId id="477" r:id="rId38"/>
    <p:sldId id="488" r:id="rId39"/>
    <p:sldId id="489" r:id="rId40"/>
    <p:sldId id="491" r:id="rId41"/>
    <p:sldId id="492" r:id="rId42"/>
    <p:sldId id="493" r:id="rId43"/>
    <p:sldId id="494" r:id="rId44"/>
    <p:sldId id="487" r:id="rId45"/>
    <p:sldId id="479" r:id="rId46"/>
    <p:sldId id="490" r:id="rId47"/>
    <p:sldId id="480" r:id="rId48"/>
    <p:sldId id="263"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69610" autoAdjust="0"/>
  </p:normalViewPr>
  <p:slideViewPr>
    <p:cSldViewPr>
      <p:cViewPr varScale="1">
        <p:scale>
          <a:sx n="71" d="100"/>
          <a:sy n="71" d="100"/>
        </p:scale>
        <p:origin x="1710"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651C7-A3AE-436E-AB80-C6EE594E60C8}" type="datetimeFigureOut">
              <a:rPr lang="en-US" smtClean="0"/>
              <a:t>2017-04-13</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2C24B-2006-4313-B3DE-5EBE1D41F801}" type="slidenum">
              <a:rPr lang="en-US" smtClean="0"/>
              <a:t>‹#›</a:t>
            </a:fld>
            <a:endParaRPr lang="en-US" dirty="0"/>
          </a:p>
        </p:txBody>
      </p:sp>
    </p:spTree>
    <p:extLst>
      <p:ext uri="{BB962C8B-B14F-4D97-AF65-F5344CB8AC3E}">
        <p14:creationId xmlns:p14="http://schemas.microsoft.com/office/powerpoint/2010/main" val="98356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Abstract: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a:t>
            </a:fld>
            <a:endParaRPr lang="en-US" dirty="0"/>
          </a:p>
        </p:txBody>
      </p:sp>
    </p:spTree>
    <p:extLst>
      <p:ext uri="{BB962C8B-B14F-4D97-AF65-F5344CB8AC3E}">
        <p14:creationId xmlns:p14="http://schemas.microsoft.com/office/powerpoint/2010/main" val="2922848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18</a:t>
            </a:fld>
            <a:endParaRPr lang="en-US" dirty="0"/>
          </a:p>
        </p:txBody>
      </p:sp>
    </p:spTree>
    <p:extLst>
      <p:ext uri="{BB962C8B-B14F-4D97-AF65-F5344CB8AC3E}">
        <p14:creationId xmlns:p14="http://schemas.microsoft.com/office/powerpoint/2010/main" val="4092612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19</a:t>
            </a:fld>
            <a:endParaRPr lang="en-US" dirty="0"/>
          </a:p>
        </p:txBody>
      </p:sp>
    </p:spTree>
    <p:extLst>
      <p:ext uri="{BB962C8B-B14F-4D97-AF65-F5344CB8AC3E}">
        <p14:creationId xmlns:p14="http://schemas.microsoft.com/office/powerpoint/2010/main" val="352943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Gives users</a:t>
            </a:r>
            <a:r>
              <a:rPr lang="en-US" baseline="0" dirty="0"/>
              <a:t> the ability omit specific elements such as summary statistics, and frequencies</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21</a:t>
            </a:fld>
            <a:endParaRPr lang="en-US" dirty="0"/>
          </a:p>
        </p:txBody>
      </p:sp>
    </p:spTree>
    <p:extLst>
      <p:ext uri="{BB962C8B-B14F-4D97-AF65-F5344CB8AC3E}">
        <p14:creationId xmlns:p14="http://schemas.microsoft.com/office/powerpoint/2010/main" val="379041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22</a:t>
            </a:fld>
            <a:endParaRPr lang="en-US" dirty="0"/>
          </a:p>
        </p:txBody>
      </p:sp>
    </p:spTree>
    <p:extLst>
      <p:ext uri="{BB962C8B-B14F-4D97-AF65-F5344CB8AC3E}">
        <p14:creationId xmlns:p14="http://schemas.microsoft.com/office/powerpoint/2010/main" val="3333080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Public</a:t>
            </a:r>
            <a:r>
              <a:rPr lang="en-US" baseline="0" dirty="0"/>
              <a:t> facing instances can ingest metadata from staging area on demand</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23</a:t>
            </a:fld>
            <a:endParaRPr lang="en-US" dirty="0"/>
          </a:p>
        </p:txBody>
      </p:sp>
    </p:spTree>
    <p:extLst>
      <p:ext uri="{BB962C8B-B14F-4D97-AF65-F5344CB8AC3E}">
        <p14:creationId xmlns:p14="http://schemas.microsoft.com/office/powerpoint/2010/main" val="3793167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24</a:t>
            </a:fld>
            <a:endParaRPr lang="en-US" dirty="0"/>
          </a:p>
        </p:txBody>
      </p:sp>
    </p:spTree>
    <p:extLst>
      <p:ext uri="{BB962C8B-B14F-4D97-AF65-F5344CB8AC3E}">
        <p14:creationId xmlns:p14="http://schemas.microsoft.com/office/powerpoint/2010/main" val="13802337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31</a:t>
            </a:fld>
            <a:endParaRPr lang="en-US" dirty="0"/>
          </a:p>
        </p:txBody>
      </p:sp>
    </p:spTree>
    <p:extLst>
      <p:ext uri="{BB962C8B-B14F-4D97-AF65-F5344CB8AC3E}">
        <p14:creationId xmlns:p14="http://schemas.microsoft.com/office/powerpoint/2010/main" val="3780523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33</a:t>
            </a:fld>
            <a:endParaRPr lang="en-US" dirty="0"/>
          </a:p>
        </p:txBody>
      </p:sp>
    </p:spTree>
    <p:extLst>
      <p:ext uri="{BB962C8B-B14F-4D97-AF65-F5344CB8AC3E}">
        <p14:creationId xmlns:p14="http://schemas.microsoft.com/office/powerpoint/2010/main" val="510751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34</a:t>
            </a:fld>
            <a:endParaRPr lang="en-US" dirty="0"/>
          </a:p>
        </p:txBody>
      </p:sp>
    </p:spTree>
    <p:extLst>
      <p:ext uri="{BB962C8B-B14F-4D97-AF65-F5344CB8AC3E}">
        <p14:creationId xmlns:p14="http://schemas.microsoft.com/office/powerpoint/2010/main" val="1930556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35</a:t>
            </a:fld>
            <a:endParaRPr lang="en-US" dirty="0"/>
          </a:p>
        </p:txBody>
      </p:sp>
    </p:spTree>
    <p:extLst>
      <p:ext uri="{BB962C8B-B14F-4D97-AF65-F5344CB8AC3E}">
        <p14:creationId xmlns:p14="http://schemas.microsoft.com/office/powerpoint/2010/main" val="64531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a:t>Abstract: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a:t>
            </a:fld>
            <a:endParaRPr lang="en-US" dirty="0"/>
          </a:p>
        </p:txBody>
      </p:sp>
    </p:spTree>
    <p:extLst>
      <p:ext uri="{BB962C8B-B14F-4D97-AF65-F5344CB8AC3E}">
        <p14:creationId xmlns:p14="http://schemas.microsoft.com/office/powerpoint/2010/main" val="952043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36</a:t>
            </a:fld>
            <a:endParaRPr lang="en-US" dirty="0"/>
          </a:p>
        </p:txBody>
      </p:sp>
    </p:spTree>
    <p:extLst>
      <p:ext uri="{BB962C8B-B14F-4D97-AF65-F5344CB8AC3E}">
        <p14:creationId xmlns:p14="http://schemas.microsoft.com/office/powerpoint/2010/main" val="12707450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48</a:t>
            </a:fld>
            <a:endParaRPr lang="en-US" dirty="0"/>
          </a:p>
        </p:txBody>
      </p:sp>
    </p:spTree>
    <p:extLst>
      <p:ext uri="{BB962C8B-B14F-4D97-AF65-F5344CB8AC3E}">
        <p14:creationId xmlns:p14="http://schemas.microsoft.com/office/powerpoint/2010/main" val="796062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a:t>
            </a:fld>
            <a:endParaRPr lang="en-US" dirty="0"/>
          </a:p>
        </p:txBody>
      </p:sp>
    </p:spTree>
    <p:extLst>
      <p:ext uri="{BB962C8B-B14F-4D97-AF65-F5344CB8AC3E}">
        <p14:creationId xmlns:p14="http://schemas.microsoft.com/office/powerpoint/2010/main" val="663997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a:t>
            </a:fld>
            <a:endParaRPr lang="en-US" dirty="0"/>
          </a:p>
        </p:txBody>
      </p:sp>
    </p:spTree>
    <p:extLst>
      <p:ext uri="{BB962C8B-B14F-4D97-AF65-F5344CB8AC3E}">
        <p14:creationId xmlns:p14="http://schemas.microsoft.com/office/powerpoint/2010/main" val="3563653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Pronounced</a:t>
            </a:r>
            <a:r>
              <a:rPr lang="en-US" baseline="0" dirty="0"/>
              <a:t> /ˈsidər/, like a cedar tree</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13</a:t>
            </a:fld>
            <a:endParaRPr lang="en-US" dirty="0"/>
          </a:p>
        </p:txBody>
      </p:sp>
    </p:spTree>
    <p:extLst>
      <p:ext uri="{BB962C8B-B14F-4D97-AF65-F5344CB8AC3E}">
        <p14:creationId xmlns:p14="http://schemas.microsoft.com/office/powerpoint/2010/main" val="142801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14</a:t>
            </a:fld>
            <a:endParaRPr lang="en-US" dirty="0"/>
          </a:p>
        </p:txBody>
      </p:sp>
    </p:spTree>
    <p:extLst>
      <p:ext uri="{BB962C8B-B14F-4D97-AF65-F5344CB8AC3E}">
        <p14:creationId xmlns:p14="http://schemas.microsoft.com/office/powerpoint/2010/main" val="2143075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Web</a:t>
            </a:r>
            <a:r>
              <a:rPr lang="en-US" baseline="0" dirty="0"/>
              <a:t> based, open source, and free for non-commercial use</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15</a:t>
            </a:fld>
            <a:endParaRPr lang="en-US" dirty="0"/>
          </a:p>
        </p:txBody>
      </p:sp>
    </p:spTree>
    <p:extLst>
      <p:ext uri="{BB962C8B-B14F-4D97-AF65-F5344CB8AC3E}">
        <p14:creationId xmlns:p14="http://schemas.microsoft.com/office/powerpoint/2010/main" val="3724260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Instances of</a:t>
            </a:r>
            <a:r>
              <a:rPr lang="en-US" baseline="0" dirty="0"/>
              <a:t> </a:t>
            </a:r>
            <a:r>
              <a:rPr lang="en-US" dirty="0"/>
              <a:t>CED</a:t>
            </a:r>
            <a:r>
              <a:rPr lang="en-US" baseline="30000" dirty="0"/>
              <a:t>2</a:t>
            </a:r>
            <a:r>
              <a:rPr lang="en-US" baseline="0" dirty="0"/>
              <a:t>AR are networked together in a distributed system – no centralized repository</a:t>
            </a:r>
            <a:br>
              <a:rPr lang="en-US" baseline="0" dirty="0"/>
            </a:br>
            <a:r>
              <a:rPr lang="en-US" baseline="0" dirty="0"/>
              <a:t>Three key instances exist for the curation process</a:t>
            </a:r>
          </a:p>
          <a:p>
            <a:pPr marL="228600" indent="-228600">
              <a:buAutoNum type="arabicPeriod"/>
            </a:pPr>
            <a:r>
              <a:rPr lang="en-US" baseline="0" dirty="0"/>
              <a:t>An internal server to stage metadata</a:t>
            </a:r>
          </a:p>
          <a:p>
            <a:pPr marL="228600" indent="-228600">
              <a:buAutoNum type="arabicPeriod"/>
            </a:pPr>
            <a:r>
              <a:rPr lang="en-US" baseline="0" dirty="0"/>
              <a:t>An official server to publish metadata</a:t>
            </a:r>
          </a:p>
          <a:p>
            <a:pPr marL="228600" indent="-228600">
              <a:buAutoNum type="arabicPeriod"/>
            </a:pPr>
            <a:r>
              <a:rPr lang="en-US" baseline="0" dirty="0"/>
              <a:t>A crowdedsourced, or community server open to modifications</a:t>
            </a:r>
          </a:p>
          <a:p>
            <a:pPr marL="228600" indent="-228600">
              <a:buAutoNum type="arabicPeriod"/>
            </a:pPr>
            <a:endParaRPr lang="en-US" baseline="0" dirty="0"/>
          </a:p>
          <a:p>
            <a:pPr marL="0" indent="0">
              <a:buNone/>
            </a:pPr>
            <a:r>
              <a:rPr lang="en-US" baseline="0" dirty="0"/>
              <a:t>Metadata moves between all </a:t>
            </a:r>
            <a:r>
              <a:rPr lang="en-US" baseline="0"/>
              <a:t>three instances</a:t>
            </a:r>
            <a:endParaRPr lang="en-US" baseline="0" dirty="0"/>
          </a:p>
        </p:txBody>
      </p:sp>
      <p:sp>
        <p:nvSpPr>
          <p:cNvPr id="4" name="Slide Number Placeholder 3"/>
          <p:cNvSpPr>
            <a:spLocks noGrp="1"/>
          </p:cNvSpPr>
          <p:nvPr>
            <p:ph type="sldNum" sz="quarter" idx="10"/>
          </p:nvPr>
        </p:nvSpPr>
        <p:spPr/>
        <p:txBody>
          <a:bodyPr/>
          <a:lstStyle/>
          <a:p>
            <a:fld id="{6C72C24B-2006-4313-B3DE-5EBE1D41F801}" type="slidenum">
              <a:rPr lang="en-US" smtClean="0"/>
              <a:t>16</a:t>
            </a:fld>
            <a:endParaRPr lang="en-US" dirty="0"/>
          </a:p>
        </p:txBody>
      </p:sp>
    </p:spTree>
    <p:extLst>
      <p:ext uri="{BB962C8B-B14F-4D97-AF65-F5344CB8AC3E}">
        <p14:creationId xmlns:p14="http://schemas.microsoft.com/office/powerpoint/2010/main" val="1592407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17</a:t>
            </a:fld>
            <a:endParaRPr lang="en-US" dirty="0"/>
          </a:p>
        </p:txBody>
      </p:sp>
    </p:spTree>
    <p:extLst>
      <p:ext uri="{BB962C8B-B14F-4D97-AF65-F5344CB8AC3E}">
        <p14:creationId xmlns:p14="http://schemas.microsoft.com/office/powerpoint/2010/main" val="4202397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0625_06_174_select.jpg"/>
          <p:cNvPicPr>
            <a:picLocks noChangeAspect="1"/>
          </p:cNvPicPr>
          <p:nvPr userDrawn="1"/>
        </p:nvPicPr>
        <p:blipFill rotWithShape="1">
          <a:blip r:embed="rId2">
            <a:extLst>
              <a:ext uri="{28A0092B-C50C-407E-A947-70E740481C1C}">
                <a14:useLocalDpi xmlns:a14="http://schemas.microsoft.com/office/drawing/2010/main" val="0"/>
              </a:ext>
            </a:extLst>
          </a:blip>
          <a:srcRect l="8032" t="2963" r="5789"/>
          <a:stretch/>
        </p:blipFill>
        <p:spPr>
          <a:xfrm>
            <a:off x="-1" y="0"/>
            <a:ext cx="9144001" cy="6864046"/>
          </a:xfrm>
          <a:prstGeom prst="rect">
            <a:avLst/>
          </a:prstGeom>
        </p:spPr>
      </p:pic>
      <p:sp>
        <p:nvSpPr>
          <p:cNvPr id="4" name="Date Placeholder 3"/>
          <p:cNvSpPr>
            <a:spLocks noGrp="1"/>
          </p:cNvSpPr>
          <p:nvPr>
            <p:ph type="dt" sz="half" idx="10"/>
          </p:nvPr>
        </p:nvSpPr>
        <p:spPr/>
        <p:txBody>
          <a:bodyPr/>
          <a:lstStyle/>
          <a:p>
            <a:fld id="{628EE882-6B05-4B8B-B16C-135FA7908E4B}" type="datetime1">
              <a:rPr lang="en-US" smtClean="0"/>
              <a:t>2017-04-13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a:solidFill>
                <a:srgbClr val="FFFFFF"/>
              </a:solidFill>
              <a:latin typeface="+mn-lt"/>
              <a:cs typeface="Times"/>
            </a:endParaRP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D4B080D-BC46-4046-AD24-E39BD0DFB06F}" type="datetimeFigureOut">
              <a:rPr lang="en-US" smtClean="0"/>
              <a:t>2017-04-13</a:t>
            </a:fld>
            <a:endParaRPr lang="en-US"/>
          </a:p>
        </p:txBody>
      </p:sp>
      <p:sp>
        <p:nvSpPr>
          <p:cNvPr id="4" name="Footer Placeholder 3"/>
          <p:cNvSpPr>
            <a:spLocks noGrp="1"/>
          </p:cNvSpPr>
          <p:nvPr>
            <p:ph type="ftr" sz="quarter" idx="11"/>
          </p:nvPr>
        </p:nvSpPr>
        <p:spPr/>
        <p:txBody>
          <a:bodyPr/>
          <a:lstStyle/>
          <a:p>
            <a:r>
              <a:rPr lang="en-US"/>
              <a:t>(c) 2016 John M. Abowd and Lars Vilhuber</a:t>
            </a:r>
          </a:p>
        </p:txBody>
      </p:sp>
      <p:sp>
        <p:nvSpPr>
          <p:cNvPr id="5" name="Slide Number Placeholder 4"/>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158135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D4B080D-BC46-4046-AD24-E39BD0DFB06F}" type="datetimeFigureOut">
              <a:rPr lang="en-US" smtClean="0"/>
              <a:t>2017-04-13</a:t>
            </a:fld>
            <a:endParaRPr lang="en-US"/>
          </a:p>
        </p:txBody>
      </p:sp>
      <p:sp>
        <p:nvSpPr>
          <p:cNvPr id="6" name="Footer Placeholder 5"/>
          <p:cNvSpPr>
            <a:spLocks noGrp="1"/>
          </p:cNvSpPr>
          <p:nvPr>
            <p:ph type="ftr" sz="quarter" idx="11"/>
          </p:nvPr>
        </p:nvSpPr>
        <p:spPr/>
        <p:txBody>
          <a:bodyPr/>
          <a:lstStyle/>
          <a:p>
            <a:r>
              <a:rPr lang="en-US"/>
              <a:t>(c) 2016 John M. Abowd and Lars Vilhuber</a:t>
            </a:r>
          </a:p>
        </p:txBody>
      </p:sp>
      <p:sp>
        <p:nvSpPr>
          <p:cNvPr id="7" name="Slide Number Placeholder 6"/>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4188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0580_07_119_select.jpg"/>
          <p:cNvPicPr>
            <a:picLocks noChangeAspect="1"/>
          </p:cNvPicPr>
          <p:nvPr userDrawn="1"/>
        </p:nvPicPr>
        <p:blipFill rotWithShape="1">
          <a:blip r:embed="rId2">
            <a:extLst>
              <a:ext uri="{28A0092B-C50C-407E-A947-70E740481C1C}">
                <a14:useLocalDpi xmlns:a14="http://schemas.microsoft.com/office/drawing/2010/main" val="0"/>
              </a:ext>
            </a:extLst>
          </a:blip>
          <a:srcRect l="8259" r="254"/>
          <a:stretch/>
        </p:blipFill>
        <p:spPr>
          <a:xfrm>
            <a:off x="-8467" y="200377"/>
            <a:ext cx="9144001" cy="6663266"/>
          </a:xfrm>
          <a:prstGeom prst="rect">
            <a:avLst/>
          </a:prstGeom>
        </p:spPr>
      </p:pic>
      <p:sp>
        <p:nvSpPr>
          <p:cNvPr id="4" name="Date Placeholder 3"/>
          <p:cNvSpPr>
            <a:spLocks noGrp="1"/>
          </p:cNvSpPr>
          <p:nvPr>
            <p:ph type="dt" sz="half" idx="10"/>
          </p:nvPr>
        </p:nvSpPr>
        <p:spPr/>
        <p:txBody>
          <a:bodyPr/>
          <a:lstStyle/>
          <a:p>
            <a:fld id="{C66E6D01-F780-4E3C-A6F9-3CCBE398E397}" type="datetime1">
              <a:rPr lang="en-US" smtClean="0"/>
              <a:t>2017-04-13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a:solidFill>
                <a:srgbClr val="FFFFFF"/>
              </a:solidFill>
              <a:latin typeface="+mn-lt"/>
              <a:cs typeface="Times"/>
            </a:endParaRPr>
          </a:p>
        </p:txBody>
      </p:sp>
    </p:spTree>
    <p:extLst>
      <p:ext uri="{BB962C8B-B14F-4D97-AF65-F5344CB8AC3E}">
        <p14:creationId xmlns:p14="http://schemas.microsoft.com/office/powerpoint/2010/main" val="1265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13" descr="0957_12_052_select.jpg"/>
          <p:cNvPicPr>
            <a:picLocks noChangeAspect="1"/>
          </p:cNvPicPr>
          <p:nvPr userDrawn="1"/>
        </p:nvPicPr>
        <p:blipFill rotWithShape="1">
          <a:blip r:embed="rId2">
            <a:extLst>
              <a:ext uri="{28A0092B-C50C-407E-A947-70E740481C1C}">
                <a14:useLocalDpi xmlns:a14="http://schemas.microsoft.com/office/drawing/2010/main" val="0"/>
              </a:ext>
            </a:extLst>
          </a:blip>
          <a:srcRect l="8280"/>
          <a:stretch/>
        </p:blipFill>
        <p:spPr>
          <a:xfrm>
            <a:off x="0" y="211668"/>
            <a:ext cx="9144000" cy="6646333"/>
          </a:xfrm>
          <a:prstGeom prst="rect">
            <a:avLst/>
          </a:prstGeom>
        </p:spPr>
      </p:pic>
      <p:sp>
        <p:nvSpPr>
          <p:cNvPr id="4" name="Date Placeholder 3"/>
          <p:cNvSpPr>
            <a:spLocks noGrp="1"/>
          </p:cNvSpPr>
          <p:nvPr>
            <p:ph type="dt" sz="half" idx="10"/>
          </p:nvPr>
        </p:nvSpPr>
        <p:spPr/>
        <p:txBody>
          <a:bodyPr/>
          <a:lstStyle/>
          <a:p>
            <a:fld id="{735E9F3A-9603-447C-8FF5-D9AD38177F3D}" type="datetime1">
              <a:rPr lang="en-US" smtClean="0"/>
              <a:t>2017-04-13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a:solidFill>
                <a:srgbClr val="FFFFFF"/>
              </a:solidFill>
              <a:latin typeface="+mn-lt"/>
              <a:cs typeface="Times"/>
            </a:endParaRPr>
          </a:p>
        </p:txBody>
      </p:sp>
      <p:pic>
        <p:nvPicPr>
          <p:cNvPr id="10" name="Picture 9"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Tree>
    <p:extLst>
      <p:ext uri="{BB962C8B-B14F-4D97-AF65-F5344CB8AC3E}">
        <p14:creationId xmlns:p14="http://schemas.microsoft.com/office/powerpoint/2010/main" val="31692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883B3C-45AB-40A6-8DED-BE3F4ADFA5FF}" type="datetime1">
              <a:rPr lang="en-US" smtClean="0"/>
              <a:t>2017-04-13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7" name="Rectangle 6"/>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sp>
        <p:nvSpPr>
          <p:cNvPr id="14" name="Text Placeholder 13"/>
          <p:cNvSpPr>
            <a:spLocks noGrp="1"/>
          </p:cNvSpPr>
          <p:nvPr>
            <p:ph type="body" sz="quarter" idx="13"/>
          </p:nvPr>
        </p:nvSpPr>
        <p:spPr>
          <a:xfrm>
            <a:off x="0" y="3740064"/>
            <a:ext cx="9144000" cy="1104986"/>
          </a:xfrm>
        </p:spPr>
        <p:txBody>
          <a:bodyPr>
            <a:normAutofit/>
          </a:bodyPr>
          <a:lstStyle>
            <a:lvl1pPr marL="0" indent="0" algn="ctr">
              <a:buNone/>
              <a:defRPr sz="2800" baseline="0">
                <a:solidFill>
                  <a:schemeClr val="accent2"/>
                </a:solidFill>
              </a:defRPr>
            </a:lvl1pPr>
          </a:lstStyle>
          <a:p>
            <a:pPr lvl="0"/>
            <a:endParaRPr lang="en-US" dirty="0"/>
          </a:p>
        </p:txBody>
      </p:sp>
      <p:sp>
        <p:nvSpPr>
          <p:cNvPr id="16" name="Title 15"/>
          <p:cNvSpPr>
            <a:spLocks noGrp="1"/>
          </p:cNvSpPr>
          <p:nvPr>
            <p:ph type="title"/>
          </p:nvPr>
        </p:nvSpPr>
        <p:spPr>
          <a:xfrm>
            <a:off x="0" y="1828800"/>
            <a:ext cx="9144000" cy="1752600"/>
          </a:xfrm>
        </p:spPr>
        <p:txBody>
          <a:bodyPr>
            <a:normAutofit/>
          </a:bodyPr>
          <a:lstStyle>
            <a:lvl1pPr>
              <a:defRPr sz="4400" b="1">
                <a:solidFill>
                  <a:schemeClr val="accent3"/>
                </a:solidFill>
                <a:latin typeface="+mj-lt"/>
              </a:defRPr>
            </a:lvl1pPr>
          </a:lstStyle>
          <a:p>
            <a:endParaRPr lang="en-US" sz="2800" dirty="0">
              <a:solidFill>
                <a:srgbClr val="A7998B"/>
              </a:solidFill>
              <a:latin typeface="+mj-lt"/>
              <a:cs typeface="Helvetica"/>
            </a:endParaRPr>
          </a:p>
        </p:txBody>
      </p:sp>
    </p:spTree>
    <p:extLst>
      <p:ext uri="{BB962C8B-B14F-4D97-AF65-F5344CB8AC3E}">
        <p14:creationId xmlns:p14="http://schemas.microsoft.com/office/powerpoint/2010/main" val="540298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1A6538-41F1-4CC5-9157-C9B09165A0E7}" type="datetime1">
              <a:rPr lang="en-US" smtClean="0"/>
              <a:t>2017-04-13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pic>
        <p:nvPicPr>
          <p:cNvPr id="9" name="Picture 8" descr="campu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813844"/>
            <a:ext cx="9144000" cy="3044156"/>
          </a:xfrm>
          <a:prstGeom prst="rect">
            <a:avLst/>
          </a:prstGeom>
        </p:spPr>
      </p:pic>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a:solidFill>
                <a:srgbClr val="A7998B"/>
              </a:solidFill>
              <a:latin typeface="+mj-lt"/>
              <a:cs typeface="Helvetica"/>
            </a:endParaRPr>
          </a:p>
        </p:txBody>
      </p:sp>
    </p:spTree>
    <p:extLst>
      <p:ext uri="{BB962C8B-B14F-4D97-AF65-F5344CB8AC3E}">
        <p14:creationId xmlns:p14="http://schemas.microsoft.com/office/powerpoint/2010/main" val="254504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2AC6F-C81B-406B-9846-B34B47E99786}" type="datetime1">
              <a:rPr lang="en-US" smtClean="0"/>
              <a:t>2017-04-13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a:solidFill>
                <a:srgbClr val="A7998B"/>
              </a:solidFill>
              <a:latin typeface="+mj-lt"/>
              <a:cs typeface="Helvetica"/>
            </a:endParaRPr>
          </a:p>
        </p:txBody>
      </p:sp>
      <p:sp>
        <p:nvSpPr>
          <p:cNvPr id="12" name="Picture Placeholder 11"/>
          <p:cNvSpPr>
            <a:spLocks noGrp="1"/>
          </p:cNvSpPr>
          <p:nvPr>
            <p:ph type="pic" sz="quarter" idx="14"/>
          </p:nvPr>
        </p:nvSpPr>
        <p:spPr>
          <a:xfrm>
            <a:off x="0" y="3804551"/>
            <a:ext cx="9144000" cy="3044825"/>
          </a:xfrm>
          <a:solidFill>
            <a:schemeClr val="bg2">
              <a:lumMod val="90000"/>
            </a:schemeClr>
          </a:solidFill>
        </p:spPr>
        <p:txBody>
          <a:bodyPr/>
          <a:lstStyle/>
          <a:p>
            <a:endParaRPr lang="en-US" dirty="0"/>
          </a:p>
        </p:txBody>
      </p:sp>
      <p:pic>
        <p:nvPicPr>
          <p:cNvPr id="13" name="Picture 12" descr="SESQUI_FullColor.ai"/>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04" t="22592" r="12367" b="46049"/>
          <a:stretch/>
        </p:blipFill>
        <p:spPr>
          <a:xfrm>
            <a:off x="285750" y="393126"/>
            <a:ext cx="2116667" cy="1122408"/>
          </a:xfrm>
          <a:prstGeom prst="rect">
            <a:avLst/>
          </a:prstGeom>
        </p:spPr>
      </p:pic>
    </p:spTree>
    <p:extLst>
      <p:ext uri="{BB962C8B-B14F-4D97-AF65-F5344CB8AC3E}">
        <p14:creationId xmlns:p14="http://schemas.microsoft.com/office/powerpoint/2010/main" val="2536947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0150C2-8272-425B-AB95-042F001B11E5}" type="datetime1">
              <a:rPr lang="en-US" smtClean="0"/>
              <a:t>2017-04-13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3" name="Text Placeholder 2"/>
          <p:cNvSpPr>
            <a:spLocks noGrp="1"/>
          </p:cNvSpPr>
          <p:nvPr>
            <p:ph type="body" sz="quarter" idx="13"/>
          </p:nvPr>
        </p:nvSpPr>
        <p:spPr>
          <a:xfrm>
            <a:off x="285751" y="1752602"/>
            <a:ext cx="8678863" cy="39989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285750" y="1066800"/>
            <a:ext cx="8677656" cy="685800"/>
          </a:xfrm>
        </p:spPr>
        <p:txBody>
          <a:bodyPr/>
          <a:lstStyle>
            <a:lvl1pPr algn="l">
              <a:defRPr/>
            </a:lvl1pPr>
          </a:lstStyle>
          <a:p>
            <a:r>
              <a:rPr lang="en-US" dirty="0"/>
              <a:t>Click to edit Master title style</a:t>
            </a:r>
          </a:p>
        </p:txBody>
      </p:sp>
      <p:pic>
        <p:nvPicPr>
          <p:cNvPr id="9" name="Picture 8"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481278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0331631-B783-4207-A74A-4995C014AAE6}" type="datetime1">
              <a:rPr lang="en-US" smtClean="0"/>
              <a:t>2017-04-13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2" name="Title 1"/>
          <p:cNvSpPr>
            <a:spLocks noGrp="1"/>
          </p:cNvSpPr>
          <p:nvPr>
            <p:ph type="title"/>
          </p:nvPr>
        </p:nvSpPr>
        <p:spPr>
          <a:xfrm>
            <a:off x="0" y="759712"/>
            <a:ext cx="9144000" cy="538609"/>
          </a:xfrm>
        </p:spPr>
        <p:txBody>
          <a:bodyPr/>
          <a:lstStyle/>
          <a:p>
            <a:r>
              <a:rPr lang="en-US"/>
              <a:t>Click to edit Master title style</a:t>
            </a:r>
          </a:p>
        </p:txBody>
      </p:sp>
      <p:sp>
        <p:nvSpPr>
          <p:cNvPr id="4" name="Text Placeholder 3"/>
          <p:cNvSpPr>
            <a:spLocks noGrp="1"/>
          </p:cNvSpPr>
          <p:nvPr>
            <p:ph type="body" sz="quarter" idx="13"/>
          </p:nvPr>
        </p:nvSpPr>
        <p:spPr>
          <a:xfrm>
            <a:off x="0" y="1298577"/>
            <a:ext cx="9144000" cy="538163"/>
          </a:xfrm>
        </p:spPr>
        <p:txBody>
          <a:bodyPr/>
          <a:lstStyle/>
          <a:p>
            <a:pPr lvl="0"/>
            <a:r>
              <a:rPr lang="en-US" dirty="0"/>
              <a:t>Click to 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1371504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F781B9-5295-4DC6-8164-0870CB687042}" type="datetime1">
              <a:rPr lang="en-US" smtClean="0"/>
              <a:t>2017-04-13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pic>
        <p:nvPicPr>
          <p:cNvPr id="6" name="Picture 5" descr="0889_10_C_lr.jpg"/>
          <p:cNvPicPr>
            <a:picLocks noChangeAspect="1"/>
          </p:cNvPicPr>
          <p:nvPr userDrawn="1"/>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8" name="Rectangle 7"/>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3" hasCustomPrompt="1"/>
          </p:nvPr>
        </p:nvSpPr>
        <p:spPr>
          <a:xfrm>
            <a:off x="285751"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spTree>
    <p:extLst>
      <p:ext uri="{BB962C8B-B14F-4D97-AF65-F5344CB8AC3E}">
        <p14:creationId xmlns:p14="http://schemas.microsoft.com/office/powerpoint/2010/main" val="32564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CD9B0-5741-4C04-ABFE-728442024426}" type="datetime1">
              <a:rPr lang="en-US" smtClean="0"/>
              <a:t>2017-04-13</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dirty="0"/>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51" r:id="rId4"/>
    <p:sldLayoutId id="2147483660" r:id="rId5"/>
    <p:sldLayoutId id="2147483664" r:id="rId6"/>
    <p:sldLayoutId id="2147483650" r:id="rId7"/>
    <p:sldLayoutId id="2147483657" r:id="rId8"/>
    <p:sldLayoutId id="2147483654" r:id="rId9"/>
    <p:sldLayoutId id="2147483669" r:id="rId10"/>
    <p:sldLayoutId id="2147483670" r:id="rId11"/>
  </p:sldLayoutIdLst>
  <p:hf hdr="0" ftr="0" dt="0"/>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www2.ncrn.cornell.edu/ced2ar-web"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www.nsf.gov/awardsearch/showAward.do?AwardNumber=1131848"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louisvillephotobiennial.files.wordpress.com/2015/05/library.jpg" TargetMode="Externa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1</a:t>
            </a:fld>
            <a:endParaRPr lang="en-US" dirty="0"/>
          </a:p>
        </p:txBody>
      </p:sp>
      <p:sp>
        <p:nvSpPr>
          <p:cNvPr id="5" name="Title 1"/>
          <p:cNvSpPr>
            <a:spLocks noGrp="1"/>
          </p:cNvSpPr>
          <p:nvPr>
            <p:ph type="title"/>
          </p:nvPr>
        </p:nvSpPr>
        <p:spPr>
          <a:xfrm>
            <a:off x="1447800" y="1140896"/>
            <a:ext cx="7696200" cy="1526103"/>
          </a:xfrm>
          <a:solidFill>
            <a:srgbClr val="F8F8F8">
              <a:alpha val="50196"/>
            </a:srgbClr>
          </a:solidFill>
        </p:spPr>
        <p:txBody>
          <a:bodyPr>
            <a:normAutofit/>
          </a:bodyPr>
          <a:lstStyle/>
          <a:p>
            <a:r>
              <a:rPr lang="en-US" dirty="0">
                <a:solidFill>
                  <a:schemeClr val="tx1"/>
                </a:solidFill>
              </a:rPr>
              <a:t>CED²AR</a:t>
            </a:r>
            <a:br>
              <a:rPr lang="en-US" dirty="0">
                <a:solidFill>
                  <a:schemeClr val="tx1"/>
                </a:solidFill>
              </a:rPr>
            </a:br>
            <a:r>
              <a:rPr lang="en-US" dirty="0">
                <a:solidFill>
                  <a:schemeClr val="tx1"/>
                </a:solidFill>
              </a:rPr>
              <a:t>the past, the present, the future</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Vilhuber, Kyle </a:t>
            </a:r>
            <a:r>
              <a:rPr lang="en-US" i="1" dirty="0" err="1">
                <a:solidFill>
                  <a:schemeClr val="tx1"/>
                </a:solidFill>
              </a:rPr>
              <a:t>Brumsted</a:t>
            </a:r>
            <a:r>
              <a:rPr lang="en-US" i="1" dirty="0">
                <a:solidFill>
                  <a:schemeClr val="tx1"/>
                </a:solidFill>
              </a:rPr>
              <a:t>, Charles Simmer, Brandon Barker, William Block</a:t>
            </a:r>
          </a:p>
          <a:p>
            <a:pPr algn="ctr"/>
            <a:r>
              <a:rPr lang="en-US" i="1" dirty="0">
                <a:solidFill>
                  <a:schemeClr val="tx1"/>
                </a:solidFill>
              </a:rPr>
              <a:t>Benjamin Perry, Venkata </a:t>
            </a:r>
            <a:r>
              <a:rPr lang="en-US" i="1" dirty="0" err="1">
                <a:solidFill>
                  <a:schemeClr val="tx1"/>
                </a:solidFill>
              </a:rPr>
              <a:t>Kambhampaty</a:t>
            </a:r>
            <a:r>
              <a:rPr lang="en-US" i="1" dirty="0">
                <a:solidFill>
                  <a:schemeClr val="tx1"/>
                </a:solidFill>
              </a:rPr>
              <a:t>, </a:t>
            </a:r>
            <a:endParaRPr lang="en-US" dirty="0">
              <a:solidFill>
                <a:schemeClr val="tx1"/>
              </a:solidFill>
            </a:endParaRPr>
          </a:p>
          <a:p>
            <a:pPr algn="ctr"/>
            <a:r>
              <a:rPr lang="en-US" i="1" dirty="0">
                <a:solidFill>
                  <a:schemeClr val="tx1"/>
                </a:solidFill>
              </a:rPr>
              <a:t>(Cornell University)</a:t>
            </a:r>
          </a:p>
          <a:p>
            <a:pPr algn="r"/>
            <a:endParaRPr lang="en-US" i="1" dirty="0">
              <a:solidFill>
                <a:schemeClr val="tx1"/>
              </a:solidFill>
            </a:endParaRPr>
          </a:p>
        </p:txBody>
      </p:sp>
      <p:sp>
        <p:nvSpPr>
          <p:cNvPr id="7" name="Rectangle 6"/>
          <p:cNvSpPr/>
          <p:nvPr/>
        </p:nvSpPr>
        <p:spPr>
          <a:xfrm>
            <a:off x="6515588" y="2297667"/>
            <a:ext cx="2031390" cy="369332"/>
          </a:xfrm>
          <a:prstGeom prst="rect">
            <a:avLst/>
          </a:prstGeom>
        </p:spPr>
        <p:txBody>
          <a:bodyPr wrap="none">
            <a:spAutoFit/>
          </a:bodyPr>
          <a:lstStyle/>
          <a:p>
            <a:r>
              <a:rPr lang="en-US" dirty="0"/>
              <a:t>Ithaca, 8 April 2017</a:t>
            </a:r>
          </a:p>
        </p:txBody>
      </p:sp>
    </p:spTree>
    <p:extLst>
      <p:ext uri="{BB962C8B-B14F-4D97-AF65-F5344CB8AC3E}">
        <p14:creationId xmlns:p14="http://schemas.microsoft.com/office/powerpoint/2010/main" val="177211427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a:t>
            </a:fld>
            <a:endParaRPr lang="en-US" dirty="0"/>
          </a:p>
        </p:txBody>
      </p:sp>
      <p:sp>
        <p:nvSpPr>
          <p:cNvPr id="5" name="Title 4"/>
          <p:cNvSpPr>
            <a:spLocks noGrp="1"/>
          </p:cNvSpPr>
          <p:nvPr>
            <p:ph type="title"/>
          </p:nvPr>
        </p:nvSpPr>
        <p:spPr/>
        <p:txBody>
          <a:bodyPr>
            <a:normAutofit fontScale="90000"/>
          </a:bodyPr>
          <a:lstStyle/>
          <a:p>
            <a:r>
              <a:rPr lang="en-US" dirty="0"/>
              <a:t>Some are quite commendable</a:t>
            </a:r>
          </a:p>
        </p:txBody>
      </p:sp>
      <p:sp>
        <p:nvSpPr>
          <p:cNvPr id="6" name="Text Placeholder 5"/>
          <p:cNvSpPr>
            <a:spLocks noGrp="1"/>
          </p:cNvSpPr>
          <p:nvPr>
            <p:ph type="body" sz="quarter" idx="13"/>
          </p:nvPr>
        </p:nvSpPr>
        <p:spPr/>
        <p:txBody>
          <a:bodyPr>
            <a:normAutofit lnSpcReduction="10000"/>
          </a:bodyPr>
          <a:lstStyle/>
          <a:p>
            <a:endParaRPr lang="en-US"/>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00182" y="2057400"/>
            <a:ext cx="4943635" cy="4038600"/>
          </a:xfrm>
        </p:spPr>
      </p:pic>
    </p:spTree>
    <p:extLst>
      <p:ext uri="{BB962C8B-B14F-4D97-AF65-F5344CB8AC3E}">
        <p14:creationId xmlns:p14="http://schemas.microsoft.com/office/powerpoint/2010/main" val="4080079682"/>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a:t>
            </a:fld>
            <a:endParaRPr lang="en-US" dirty="0"/>
          </a:p>
        </p:txBody>
      </p:sp>
      <p:sp>
        <p:nvSpPr>
          <p:cNvPr id="3" name="Text Placeholder 2"/>
          <p:cNvSpPr>
            <a:spLocks noGrp="1"/>
          </p:cNvSpPr>
          <p:nvPr>
            <p:ph type="body" sz="quarter" idx="13"/>
          </p:nvPr>
        </p:nvSpPr>
        <p:spPr/>
        <p:txBody>
          <a:bodyPr/>
          <a:lstStyle/>
          <a:p>
            <a:r>
              <a:rPr lang="en-US" dirty="0"/>
              <a:t>Facilitate documentation of confidential data</a:t>
            </a:r>
          </a:p>
          <a:p>
            <a:r>
              <a:rPr lang="en-US" dirty="0"/>
              <a:t>Leverage researcher knowledge</a:t>
            </a:r>
          </a:p>
        </p:txBody>
      </p:sp>
      <p:sp>
        <p:nvSpPr>
          <p:cNvPr id="4" name="Title 3"/>
          <p:cNvSpPr>
            <a:spLocks noGrp="1"/>
          </p:cNvSpPr>
          <p:nvPr>
            <p:ph type="title"/>
          </p:nvPr>
        </p:nvSpPr>
        <p:spPr/>
        <p:txBody>
          <a:bodyPr/>
          <a:lstStyle/>
          <a:p>
            <a:r>
              <a:rPr lang="en-US" dirty="0"/>
              <a:t>Our original goal</a:t>
            </a:r>
          </a:p>
        </p:txBody>
      </p:sp>
    </p:spTree>
    <p:extLst>
      <p:ext uri="{BB962C8B-B14F-4D97-AF65-F5344CB8AC3E}">
        <p14:creationId xmlns:p14="http://schemas.microsoft.com/office/powerpoint/2010/main" val="4147464476"/>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981200"/>
            <a:ext cx="8678863" cy="3313115"/>
          </a:xfrm>
        </p:spPr>
        <p:txBody>
          <a:bodyPr>
            <a:normAutofit/>
          </a:bodyPr>
          <a:lstStyle/>
          <a:p>
            <a:r>
              <a:rPr lang="en-US" sz="2800" dirty="0"/>
              <a:t>Rely on open standards, namely the Data Documentation Initiative (DDI) schema</a:t>
            </a:r>
          </a:p>
          <a:p>
            <a:r>
              <a:rPr lang="en-US" sz="2800" dirty="0"/>
              <a:t>Provide easy-to-use tools and interfaces to structured metadata</a:t>
            </a:r>
          </a:p>
          <a:p>
            <a:r>
              <a:rPr lang="en-US" sz="2800" dirty="0"/>
              <a:t>Build infrastructure that enables data curators to leverage community-driven input to official documentation</a:t>
            </a:r>
          </a:p>
          <a:p>
            <a:pPr marL="0" indent="0">
              <a:buNone/>
            </a:pPr>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Our Approach</a:t>
            </a:r>
          </a:p>
        </p:txBody>
      </p:sp>
      <p:sp>
        <p:nvSpPr>
          <p:cNvPr id="4" name="Slide Number Placeholder 3"/>
          <p:cNvSpPr>
            <a:spLocks noGrp="1"/>
          </p:cNvSpPr>
          <p:nvPr>
            <p:ph type="sldNum" sz="quarter" idx="12"/>
          </p:nvPr>
        </p:nvSpPr>
        <p:spPr/>
        <p:txBody>
          <a:bodyPr/>
          <a:lstStyle/>
          <a:p>
            <a:fld id="{6315554C-9387-4378-80C2-5F7076CAC952}" type="slidenum">
              <a:rPr lang="en-US" smtClean="0"/>
              <a:t>12</a:t>
            </a:fld>
            <a:endParaRPr lang="en-US" dirty="0"/>
          </a:p>
        </p:txBody>
      </p:sp>
    </p:spTree>
    <p:extLst>
      <p:ext uri="{BB962C8B-B14F-4D97-AF65-F5344CB8AC3E}">
        <p14:creationId xmlns:p14="http://schemas.microsoft.com/office/powerpoint/2010/main" val="3025143820"/>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076326"/>
            <a:ext cx="8610600" cy="3998913"/>
          </a:xfrm>
        </p:spPr>
        <p:txBody>
          <a:bodyPr>
            <a:normAutofit/>
          </a:bodyPr>
          <a:lstStyle/>
          <a:p>
            <a:pPr marL="0" indent="0">
              <a:buNone/>
            </a:pPr>
            <a:r>
              <a:rPr lang="en-US" sz="2400" dirty="0"/>
              <a:t>The Comprehensive Extensible Data Documentation and Access Repository</a:t>
            </a:r>
          </a:p>
          <a:p>
            <a:pPr marL="0" indent="0">
              <a:buNone/>
            </a:pPr>
            <a:endParaRPr lang="en-US" sz="2400" dirty="0"/>
          </a:p>
          <a:p>
            <a:endParaRPr lang="en-US" sz="2400" dirty="0">
              <a:solidFill>
                <a:srgbClr val="0070C0"/>
              </a:solidFill>
            </a:endParaRPr>
          </a:p>
          <a:p>
            <a:endParaRPr lang="en-US" sz="2400" dirty="0">
              <a:solidFill>
                <a:srgbClr val="0070C0"/>
              </a:solidFill>
            </a:endParaRPr>
          </a:p>
          <a:p>
            <a:endParaRPr lang="en-US" sz="2400" dirty="0"/>
          </a:p>
        </p:txBody>
      </p:sp>
      <p:sp>
        <p:nvSpPr>
          <p:cNvPr id="3" name="Title 2"/>
          <p:cNvSpPr>
            <a:spLocks noGrp="1"/>
          </p:cNvSpPr>
          <p:nvPr>
            <p:ph type="title"/>
          </p:nvPr>
        </p:nvSpPr>
        <p:spPr>
          <a:xfrm>
            <a:off x="1143000" y="381000"/>
            <a:ext cx="8001000" cy="685800"/>
          </a:xfrm>
        </p:spPr>
        <p:txBody>
          <a:bodyPr/>
          <a:lstStyle/>
          <a:p>
            <a:r>
              <a:rPr lang="en-US" dirty="0"/>
              <a:t>How?</a:t>
            </a:r>
          </a:p>
        </p:txBody>
      </p:sp>
      <p:sp>
        <p:nvSpPr>
          <p:cNvPr id="4" name="Slide Number Placeholder 3"/>
          <p:cNvSpPr>
            <a:spLocks noGrp="1"/>
          </p:cNvSpPr>
          <p:nvPr>
            <p:ph type="sldNum" sz="quarter" idx="12"/>
          </p:nvPr>
        </p:nvSpPr>
        <p:spPr/>
        <p:txBody>
          <a:bodyPr/>
          <a:lstStyle/>
          <a:p>
            <a:fld id="{6315554C-9387-4378-80C2-5F7076CAC952}" type="slidenum">
              <a:rPr lang="en-US" smtClean="0"/>
              <a:t>13</a:t>
            </a:fld>
            <a:endParaRPr lang="en-US" dirty="0"/>
          </a:p>
        </p:txBody>
      </p:sp>
      <p:sp>
        <p:nvSpPr>
          <p:cNvPr id="6" name="Text Placeholder 1"/>
          <p:cNvSpPr txBox="1">
            <a:spLocks/>
          </p:cNvSpPr>
          <p:nvPr/>
        </p:nvSpPr>
        <p:spPr>
          <a:xfrm>
            <a:off x="233554" y="1219202"/>
            <a:ext cx="3048000" cy="91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400" i="1" dirty="0"/>
              <a:t>CED</a:t>
            </a:r>
            <a:r>
              <a:rPr lang="en-US" sz="5400" i="1" baseline="30000" dirty="0"/>
              <a:t>2</a:t>
            </a:r>
            <a:r>
              <a:rPr lang="en-US" sz="5400" i="1" dirty="0"/>
              <a:t>AR</a:t>
            </a:r>
          </a:p>
        </p:txBody>
      </p:sp>
      <p:pic>
        <p:nvPicPr>
          <p:cNvPr id="2050" name="Picture 2" descr="https://www2.ncrn.cornell.edu/ced2ar-web/images/corn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56" y="5268341"/>
            <a:ext cx="14763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es-dev.ncrn.cornell.edu/ced2ar-web/images/ns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6834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ddialliance.org/system/files/ddi-log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21" y="5525963"/>
            <a:ext cx="38100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968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600200"/>
            <a:ext cx="8678863" cy="3694115"/>
          </a:xfrm>
        </p:spPr>
        <p:txBody>
          <a:bodyPr>
            <a:normAutofit fontScale="77500" lnSpcReduction="20000"/>
          </a:bodyPr>
          <a:lstStyle/>
          <a:p>
            <a:r>
              <a:rPr lang="en-US" sz="2800" dirty="0"/>
              <a:t>Facilitate documentation of confidential data</a:t>
            </a:r>
          </a:p>
          <a:p>
            <a:pPr lvl="1"/>
            <a:r>
              <a:rPr lang="en-US" sz="2400" dirty="0"/>
              <a:t>Proposed enhancement of DDI-C to allow for fine-grained access control to information (including variable names)</a:t>
            </a:r>
          </a:p>
          <a:p>
            <a:pPr lvl="1"/>
            <a:r>
              <a:rPr lang="en-US" sz="2400" dirty="0"/>
              <a:t>Software to leverage the standard</a:t>
            </a:r>
          </a:p>
          <a:p>
            <a:r>
              <a:rPr lang="en-US" sz="2800" dirty="0"/>
              <a:t>Leverage researcher knowledge</a:t>
            </a:r>
          </a:p>
          <a:p>
            <a:pPr lvl="1"/>
            <a:r>
              <a:rPr lang="en-US" sz="2400" dirty="0"/>
              <a:t>Mechanism to allow for crowdsourced or collaborative editing of DDI-C metadata</a:t>
            </a:r>
          </a:p>
          <a:p>
            <a:r>
              <a:rPr lang="en-US" sz="2800" dirty="0"/>
              <a:t>Metadata curation software</a:t>
            </a:r>
          </a:p>
          <a:p>
            <a:pPr lvl="1"/>
            <a:r>
              <a:rPr lang="en-US" sz="2400" dirty="0"/>
              <a:t>Web-based, extendable DDI editor</a:t>
            </a:r>
          </a:p>
          <a:p>
            <a:pPr lvl="1"/>
            <a:r>
              <a:rPr lang="en-US" sz="2400" dirty="0"/>
              <a:t>Designed for documenting existing datasets (not host data)</a:t>
            </a:r>
          </a:p>
          <a:p>
            <a:pPr lvl="1"/>
            <a:r>
              <a:rPr lang="en-US" sz="2400" dirty="0"/>
              <a:t>Allows for “</a:t>
            </a:r>
            <a:r>
              <a:rPr lang="en-US" sz="2400" dirty="0" err="1"/>
              <a:t>ASCIImath</a:t>
            </a:r>
            <a:r>
              <a:rPr lang="en-US" sz="2400" dirty="0"/>
              <a:t>” notation (in app)</a:t>
            </a:r>
          </a:p>
          <a:p>
            <a:r>
              <a:rPr lang="en-US" sz="2800" dirty="0"/>
              <a:t>Online at </a:t>
            </a:r>
            <a:r>
              <a:rPr lang="en-US" sz="2800" dirty="0">
                <a:solidFill>
                  <a:srgbClr val="0070C0"/>
                </a:solidFill>
                <a:hlinkClick r:id="rId3"/>
              </a:rPr>
              <a:t>www2.ncrn.cornell.edu/ced2ar-web</a:t>
            </a:r>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Progress towards our goals</a:t>
            </a:r>
          </a:p>
        </p:txBody>
      </p:sp>
      <p:sp>
        <p:nvSpPr>
          <p:cNvPr id="4" name="Slide Number Placeholder 3"/>
          <p:cNvSpPr>
            <a:spLocks noGrp="1"/>
          </p:cNvSpPr>
          <p:nvPr>
            <p:ph type="sldNum" sz="quarter" idx="12"/>
          </p:nvPr>
        </p:nvSpPr>
        <p:spPr/>
        <p:txBody>
          <a:bodyPr/>
          <a:lstStyle/>
          <a:p>
            <a:fld id="{6315554C-9387-4378-80C2-5F7076CAC952}" type="slidenum">
              <a:rPr lang="en-US" smtClean="0"/>
              <a:t>14</a:t>
            </a:fld>
            <a:endParaRPr lang="en-US" dirty="0"/>
          </a:p>
        </p:txBody>
      </p:sp>
    </p:spTree>
    <p:extLst>
      <p:ext uri="{BB962C8B-B14F-4D97-AF65-F5344CB8AC3E}">
        <p14:creationId xmlns:p14="http://schemas.microsoft.com/office/powerpoint/2010/main" val="2416461874"/>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15</a:t>
            </a:fld>
            <a:endParaRPr lang="en-US" dirty="0"/>
          </a:p>
        </p:txBody>
      </p:sp>
      <p:pic>
        <p:nvPicPr>
          <p:cNvPr id="9" name="Picture 8"/>
          <p:cNvPicPr>
            <a:picLocks noChangeAspect="1"/>
          </p:cNvPicPr>
          <p:nvPr/>
        </p:nvPicPr>
        <p:blipFill>
          <a:blip r:embed="rId3"/>
          <a:stretch>
            <a:fillRect/>
          </a:stretch>
        </p:blipFill>
        <p:spPr>
          <a:xfrm>
            <a:off x="1219200" y="958472"/>
            <a:ext cx="6477000" cy="5595680"/>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Tree>
    <p:extLst>
      <p:ext uri="{BB962C8B-B14F-4D97-AF65-F5344CB8AC3E}">
        <p14:creationId xmlns:p14="http://schemas.microsoft.com/office/powerpoint/2010/main" val="163840982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Basic Information Flow</a:t>
            </a:r>
          </a:p>
        </p:txBody>
      </p:sp>
      <p:sp>
        <p:nvSpPr>
          <p:cNvPr id="4" name="Slide Number Placeholder 3"/>
          <p:cNvSpPr>
            <a:spLocks noGrp="1"/>
          </p:cNvSpPr>
          <p:nvPr>
            <p:ph type="sldNum" sz="quarter" idx="12"/>
          </p:nvPr>
        </p:nvSpPr>
        <p:spPr/>
        <p:txBody>
          <a:bodyPr/>
          <a:lstStyle/>
          <a:p>
            <a:fld id="{6315554C-9387-4378-80C2-5F7076CAC952}" type="slidenum">
              <a:rPr lang="en-US" smtClean="0"/>
              <a:t>16</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16</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grpSp>
        <p:nvGrpSpPr>
          <p:cNvPr id="23" name="Group 22"/>
          <p:cNvGrpSpPr/>
          <p:nvPr/>
        </p:nvGrpSpPr>
        <p:grpSpPr>
          <a:xfrm>
            <a:off x="3048002" y="1662780"/>
            <a:ext cx="4187191" cy="4315760"/>
            <a:chOff x="3048000" y="1662780"/>
            <a:chExt cx="4187191" cy="4315760"/>
          </a:xfrm>
        </p:grpSpPr>
        <p:sp>
          <p:nvSpPr>
            <p:cNvPr id="5" name="Curved Down Arrow 4"/>
            <p:cNvSpPr/>
            <p:nvPr/>
          </p:nvSpPr>
          <p:spPr>
            <a:xfrm>
              <a:off x="3236977" y="1662780"/>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Curved Down Arrow 19"/>
            <p:cNvSpPr/>
            <p:nvPr/>
          </p:nvSpPr>
          <p:spPr>
            <a:xfrm rot="10800000">
              <a:off x="3048000" y="4427553"/>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2371449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17</a:t>
            </a:fld>
            <a:endParaRPr lang="en-US" dirty="0"/>
          </a:p>
        </p:txBody>
      </p:sp>
      <p:sp>
        <p:nvSpPr>
          <p:cNvPr id="7" name="Text Placeholder 2"/>
          <p:cNvSpPr>
            <a:spLocks noGrp="1"/>
          </p:cNvSpPr>
          <p:nvPr>
            <p:ph type="body" sz="quarter" idx="13"/>
          </p:nvPr>
        </p:nvSpPr>
        <p:spPr>
          <a:xfrm>
            <a:off x="228602" y="1295402"/>
            <a:ext cx="8678863" cy="5257798"/>
          </a:xfrm>
        </p:spPr>
        <p:txBody>
          <a:bodyPr>
            <a:normAutofit lnSpcReduction="10000"/>
          </a:bodyPr>
          <a:lstStyle/>
          <a:p>
            <a:pPr marL="0" indent="0">
              <a:buNone/>
            </a:pPr>
            <a:r>
              <a:rPr lang="en-US" dirty="0"/>
              <a:t>1. Creation of skeletal metadata</a:t>
            </a:r>
          </a:p>
          <a:p>
            <a:pPr lvl="1"/>
            <a:r>
              <a:rPr lang="en-US" dirty="0"/>
              <a:t>Assuming data is already curated</a:t>
            </a:r>
          </a:p>
          <a:p>
            <a:pPr lvl="1"/>
            <a:r>
              <a:rPr lang="en-US" dirty="0"/>
              <a:t>Converting </a:t>
            </a:r>
            <a:r>
              <a:rPr lang="en-US" u="sng" dirty="0"/>
              <a:t>data</a:t>
            </a:r>
            <a:r>
              <a:rPr lang="en-US" dirty="0"/>
              <a:t> into standardized </a:t>
            </a:r>
            <a:r>
              <a:rPr lang="en-US" u="sng" dirty="0"/>
              <a:t>metadata</a:t>
            </a:r>
          </a:p>
          <a:p>
            <a:pPr lvl="2"/>
            <a:r>
              <a:rPr lang="en-US" dirty="0"/>
              <a:t>Tools included (for SAS, Stata, SPSS, CSV), not discussed here</a:t>
            </a:r>
            <a:endParaRPr lang="en-US" sz="1200" dirty="0"/>
          </a:p>
          <a:p>
            <a:pPr marL="0" indent="0">
              <a:buNone/>
            </a:pPr>
            <a:r>
              <a:rPr lang="en-US" dirty="0"/>
              <a:t>2. Hand editing and </a:t>
            </a:r>
            <a:r>
              <a:rPr lang="en-US" dirty="0" err="1"/>
              <a:t>subsetting</a:t>
            </a:r>
            <a:endParaRPr lang="en-US" dirty="0"/>
          </a:p>
          <a:p>
            <a:pPr lvl="1"/>
            <a:r>
              <a:rPr lang="en-US" dirty="0"/>
              <a:t>Adding verbose descriptions</a:t>
            </a:r>
          </a:p>
          <a:p>
            <a:pPr lvl="1"/>
            <a:r>
              <a:rPr lang="en-US" dirty="0"/>
              <a:t>Applying disclosure limitation</a:t>
            </a:r>
          </a:p>
          <a:p>
            <a:pPr marL="0" indent="0">
              <a:buNone/>
            </a:pPr>
            <a:r>
              <a:rPr lang="en-US" dirty="0"/>
              <a:t>3. User accessible</a:t>
            </a:r>
          </a:p>
          <a:p>
            <a:pPr lvl="1"/>
            <a:r>
              <a:rPr lang="en-US" dirty="0"/>
              <a:t>These tools can be manipulated by normal users</a:t>
            </a:r>
          </a:p>
          <a:p>
            <a:pPr lvl="1"/>
            <a:r>
              <a:rPr lang="en-US" dirty="0"/>
              <a:t>They could be incorporated into existing workflows</a:t>
            </a:r>
          </a:p>
          <a:p>
            <a:pPr marL="0" indent="0">
              <a:buNone/>
            </a:pPr>
            <a:endParaRPr lang="en-US" dirty="0"/>
          </a:p>
          <a:p>
            <a:pPr lvl="1"/>
            <a:endParaRPr lang="en-US" dirty="0"/>
          </a:p>
        </p:txBody>
      </p:sp>
    </p:spTree>
    <p:extLst>
      <p:ext uri="{BB962C8B-B14F-4D97-AF65-F5344CB8AC3E}">
        <p14:creationId xmlns:p14="http://schemas.microsoft.com/office/powerpoint/2010/main" val="4269263534"/>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18</a:t>
            </a:fld>
            <a:endParaRPr lang="en-US" dirty="0"/>
          </a:p>
        </p:txBody>
      </p:sp>
      <p:pic>
        <p:nvPicPr>
          <p:cNvPr id="6" name="Picture 5"/>
          <p:cNvPicPr>
            <a:picLocks noChangeAspect="1"/>
          </p:cNvPicPr>
          <p:nvPr/>
        </p:nvPicPr>
        <p:blipFill rotWithShape="1">
          <a:blip r:embed="rId3"/>
          <a:srcRect l="11229" t="1303" r="9697"/>
          <a:stretch/>
        </p:blipFill>
        <p:spPr>
          <a:xfrm>
            <a:off x="609600" y="1276052"/>
            <a:ext cx="7620000" cy="5445425"/>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a:t>Internal Processing: Hand Editing</a:t>
            </a:r>
          </a:p>
        </p:txBody>
      </p:sp>
    </p:spTree>
    <p:extLst>
      <p:ext uri="{BB962C8B-B14F-4D97-AF65-F5344CB8AC3E}">
        <p14:creationId xmlns:p14="http://schemas.microsoft.com/office/powerpoint/2010/main" val="296021114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Provide feedback to improve sparse documentation</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Internal Processing: Scoring</a:t>
            </a:r>
          </a:p>
        </p:txBody>
      </p:sp>
      <p:sp>
        <p:nvSpPr>
          <p:cNvPr id="4" name="Slide Number Placeholder 3"/>
          <p:cNvSpPr>
            <a:spLocks noGrp="1"/>
          </p:cNvSpPr>
          <p:nvPr>
            <p:ph type="sldNum" sz="quarter" idx="12"/>
          </p:nvPr>
        </p:nvSpPr>
        <p:spPr/>
        <p:txBody>
          <a:bodyPr/>
          <a:lstStyle/>
          <a:p>
            <a:fld id="{6315554C-9387-4378-80C2-5F7076CAC952}" type="slidenum">
              <a:rPr lang="en-US" smtClean="0"/>
              <a:t>19</a:t>
            </a:fld>
            <a:endParaRPr lang="en-US" dirty="0"/>
          </a:p>
        </p:txBody>
      </p:sp>
      <p:pic>
        <p:nvPicPr>
          <p:cNvPr id="6" name="Picture 5"/>
          <p:cNvPicPr>
            <a:picLocks noChangeAspect="1"/>
          </p:cNvPicPr>
          <p:nvPr/>
        </p:nvPicPr>
        <p:blipFill>
          <a:blip r:embed="rId3"/>
          <a:stretch>
            <a:fillRect/>
          </a:stretch>
        </p:blipFill>
        <p:spPr>
          <a:xfrm>
            <a:off x="1524000" y="1905000"/>
            <a:ext cx="5486400" cy="4706058"/>
          </a:xfrm>
          <a:prstGeom prst="rect">
            <a:avLst/>
          </a:prstGeom>
        </p:spPr>
      </p:pic>
      <p:sp>
        <p:nvSpPr>
          <p:cNvPr id="5" name="Rectangle 4"/>
          <p:cNvSpPr/>
          <p:nvPr/>
        </p:nvSpPr>
        <p:spPr>
          <a:xfrm>
            <a:off x="1524000" y="2209800"/>
            <a:ext cx="38862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8737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2</a:t>
            </a:fld>
            <a:endParaRPr lang="en-US" dirty="0"/>
          </a:p>
        </p:txBody>
      </p:sp>
      <p:sp>
        <p:nvSpPr>
          <p:cNvPr id="5" name="Title 1"/>
          <p:cNvSpPr>
            <a:spLocks noGrp="1"/>
          </p:cNvSpPr>
          <p:nvPr>
            <p:ph type="title"/>
          </p:nvPr>
        </p:nvSpPr>
        <p:spPr>
          <a:xfrm>
            <a:off x="1447800" y="1140896"/>
            <a:ext cx="7696200" cy="1526103"/>
          </a:xfrm>
          <a:solidFill>
            <a:srgbClr val="F8F8F8">
              <a:alpha val="50196"/>
            </a:srgbClr>
          </a:solidFill>
        </p:spPr>
        <p:txBody>
          <a:bodyPr>
            <a:normAutofit/>
          </a:bodyPr>
          <a:lstStyle/>
          <a:p>
            <a:r>
              <a:rPr lang="en-US" dirty="0">
                <a:solidFill>
                  <a:schemeClr val="tx1"/>
                </a:solidFill>
              </a:rPr>
              <a:t>CED²AR</a:t>
            </a:r>
            <a:br>
              <a:rPr lang="en-US" dirty="0">
                <a:solidFill>
                  <a:schemeClr val="tx1"/>
                </a:solidFill>
              </a:rPr>
            </a:br>
            <a:r>
              <a:rPr lang="en-US" dirty="0">
                <a:solidFill>
                  <a:schemeClr val="tx1"/>
                </a:solidFill>
              </a:rPr>
              <a:t>the past, the present, the future</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Vilhuber, Kyle </a:t>
            </a:r>
            <a:r>
              <a:rPr lang="en-US" i="1" dirty="0" err="1">
                <a:solidFill>
                  <a:schemeClr val="tx1"/>
                </a:solidFill>
              </a:rPr>
              <a:t>Brumsted</a:t>
            </a:r>
            <a:r>
              <a:rPr lang="en-US" i="1" dirty="0">
                <a:solidFill>
                  <a:schemeClr val="tx1"/>
                </a:solidFill>
              </a:rPr>
              <a:t>, Charles Simmer, Brandon Barker, William Block</a:t>
            </a:r>
          </a:p>
          <a:p>
            <a:pPr algn="ctr"/>
            <a:r>
              <a:rPr lang="en-US" i="1" dirty="0">
                <a:solidFill>
                  <a:schemeClr val="tx1"/>
                </a:solidFill>
              </a:rPr>
              <a:t>Benjamin Perry, Venkata </a:t>
            </a:r>
            <a:r>
              <a:rPr lang="en-US" i="1" dirty="0" err="1">
                <a:solidFill>
                  <a:schemeClr val="tx1"/>
                </a:solidFill>
              </a:rPr>
              <a:t>Kambhampaty</a:t>
            </a:r>
            <a:r>
              <a:rPr lang="en-US" i="1" dirty="0">
                <a:solidFill>
                  <a:schemeClr val="tx1"/>
                </a:solidFill>
              </a:rPr>
              <a:t>, </a:t>
            </a:r>
            <a:endParaRPr lang="en-US" dirty="0">
              <a:solidFill>
                <a:schemeClr val="tx1"/>
              </a:solidFill>
            </a:endParaRPr>
          </a:p>
          <a:p>
            <a:pPr algn="ctr"/>
            <a:r>
              <a:rPr lang="en-US" i="1" dirty="0">
                <a:solidFill>
                  <a:schemeClr val="tx1"/>
                </a:solidFill>
              </a:rPr>
              <a:t>(Cornell University)</a:t>
            </a:r>
          </a:p>
          <a:p>
            <a:pPr algn="r"/>
            <a:endParaRPr lang="en-US" i="1" dirty="0">
              <a:solidFill>
                <a:schemeClr val="tx1"/>
              </a:solidFill>
            </a:endParaRPr>
          </a:p>
        </p:txBody>
      </p:sp>
      <p:sp>
        <p:nvSpPr>
          <p:cNvPr id="7" name="Rectangle 6"/>
          <p:cNvSpPr/>
          <p:nvPr/>
        </p:nvSpPr>
        <p:spPr>
          <a:xfrm>
            <a:off x="6515588" y="2297667"/>
            <a:ext cx="2031390" cy="369332"/>
          </a:xfrm>
          <a:prstGeom prst="rect">
            <a:avLst/>
          </a:prstGeom>
        </p:spPr>
        <p:txBody>
          <a:bodyPr wrap="none">
            <a:spAutoFit/>
          </a:bodyPr>
          <a:lstStyle/>
          <a:p>
            <a:r>
              <a:rPr lang="en-US" dirty="0"/>
              <a:t>Ithaca, 8 April 2017</a:t>
            </a:r>
          </a:p>
        </p:txBody>
      </p:sp>
    </p:spTree>
    <p:extLst>
      <p:ext uri="{BB962C8B-B14F-4D97-AF65-F5344CB8AC3E}">
        <p14:creationId xmlns:p14="http://schemas.microsoft.com/office/powerpoint/2010/main" val="1552751073"/>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20</a:t>
            </a:fld>
            <a:endParaRPr lang="en-US" dirty="0"/>
          </a:p>
        </p:txBody>
      </p:sp>
      <p:sp>
        <p:nvSpPr>
          <p:cNvPr id="3" name="Text Placeholder 2"/>
          <p:cNvSpPr>
            <a:spLocks noGrp="1"/>
          </p:cNvSpPr>
          <p:nvPr>
            <p:ph type="body" sz="quarter" idx="13"/>
          </p:nvPr>
        </p:nvSpPr>
        <p:spPr/>
        <p:txBody>
          <a:bodyPr/>
          <a:lstStyle/>
          <a:p>
            <a:r>
              <a:rPr lang="en-US" dirty="0"/>
              <a:t>Important when working with confidential (meta)data</a:t>
            </a:r>
          </a:p>
        </p:txBody>
      </p:sp>
      <p:sp>
        <p:nvSpPr>
          <p:cNvPr id="4" name="Title 3"/>
          <p:cNvSpPr>
            <a:spLocks noGrp="1"/>
          </p:cNvSpPr>
          <p:nvPr>
            <p:ph type="title"/>
          </p:nvPr>
        </p:nvSpPr>
        <p:spPr/>
        <p:txBody>
          <a:bodyPr/>
          <a:lstStyle/>
          <a:p>
            <a:r>
              <a:rPr lang="en-US" dirty="0"/>
              <a:t>Fine-grained access controls</a:t>
            </a:r>
          </a:p>
        </p:txBody>
      </p:sp>
    </p:spTree>
    <p:extLst>
      <p:ext uri="{BB962C8B-B14F-4D97-AF65-F5344CB8AC3E}">
        <p14:creationId xmlns:p14="http://schemas.microsoft.com/office/powerpoint/2010/main" val="2655853730"/>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Marking elements with different restrictions</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Internal Processing: Access Control</a:t>
            </a:r>
          </a:p>
        </p:txBody>
      </p:sp>
      <p:sp>
        <p:nvSpPr>
          <p:cNvPr id="4" name="Slide Number Placeholder 3"/>
          <p:cNvSpPr>
            <a:spLocks noGrp="1"/>
          </p:cNvSpPr>
          <p:nvPr>
            <p:ph type="sldNum" sz="quarter" idx="12"/>
          </p:nvPr>
        </p:nvSpPr>
        <p:spPr/>
        <p:txBody>
          <a:bodyPr/>
          <a:lstStyle/>
          <a:p>
            <a:fld id="{6315554C-9387-4378-80C2-5F7076CAC952}" type="slidenum">
              <a:rPr lang="en-US" smtClean="0"/>
              <a:t>21</a:t>
            </a:fld>
            <a:endParaRPr lang="en-US" dirty="0"/>
          </a:p>
        </p:txBody>
      </p:sp>
      <p:pic>
        <p:nvPicPr>
          <p:cNvPr id="6" name="Picture 5"/>
          <p:cNvPicPr>
            <a:picLocks noChangeAspect="1"/>
          </p:cNvPicPr>
          <p:nvPr/>
        </p:nvPicPr>
        <p:blipFill rotWithShape="1">
          <a:blip r:embed="rId3"/>
          <a:srcRect t="22870"/>
          <a:stretch/>
        </p:blipFill>
        <p:spPr>
          <a:xfrm>
            <a:off x="990600" y="1913219"/>
            <a:ext cx="6629400" cy="4625695"/>
          </a:xfrm>
          <a:prstGeom prst="rect">
            <a:avLst/>
          </a:prstGeom>
        </p:spPr>
      </p:pic>
      <p:sp>
        <p:nvSpPr>
          <p:cNvPr id="5" name="Rectangle 4"/>
          <p:cNvSpPr/>
          <p:nvPr/>
        </p:nvSpPr>
        <p:spPr>
          <a:xfrm>
            <a:off x="990600" y="3962400"/>
            <a:ext cx="2362200" cy="990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388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Workflow control</a:t>
            </a:r>
          </a:p>
        </p:txBody>
      </p:sp>
      <p:sp>
        <p:nvSpPr>
          <p:cNvPr id="4" name="Slide Number Placeholder 3"/>
          <p:cNvSpPr>
            <a:spLocks noGrp="1"/>
          </p:cNvSpPr>
          <p:nvPr>
            <p:ph type="sldNum" sz="quarter" idx="12"/>
          </p:nvPr>
        </p:nvSpPr>
        <p:spPr/>
        <p:txBody>
          <a:bodyPr/>
          <a:lstStyle/>
          <a:p>
            <a:fld id="{6315554C-9387-4378-80C2-5F7076CAC952}" type="slidenum">
              <a:rPr lang="en-US" smtClean="0"/>
              <a:t>22</a:t>
            </a:fld>
            <a:endParaRPr lang="en-US" dirty="0"/>
          </a:p>
        </p:txBody>
      </p:sp>
      <p:sp>
        <p:nvSpPr>
          <p:cNvPr id="7" name="Text Placeholder 2"/>
          <p:cNvSpPr>
            <a:spLocks noGrp="1"/>
          </p:cNvSpPr>
          <p:nvPr>
            <p:ph type="body" sz="quarter" idx="13"/>
          </p:nvPr>
        </p:nvSpPr>
        <p:spPr>
          <a:xfrm>
            <a:off x="228602" y="1295402"/>
            <a:ext cx="8678863" cy="3998913"/>
          </a:xfrm>
        </p:spPr>
        <p:txBody>
          <a:bodyPr/>
          <a:lstStyle/>
          <a:p>
            <a:r>
              <a:rPr lang="en-US" dirty="0"/>
              <a:t>Ability to view additions/subtractions</a:t>
            </a:r>
          </a:p>
          <a:p>
            <a:pPr lvl="1"/>
            <a:r>
              <a:rPr lang="en-US" dirty="0"/>
              <a:t>Between versions</a:t>
            </a:r>
          </a:p>
          <a:p>
            <a:pPr lvl="1"/>
            <a:r>
              <a:rPr lang="en-US" dirty="0"/>
              <a:t>Between crowd-sourced information and official information</a:t>
            </a:r>
          </a:p>
          <a:p>
            <a:r>
              <a:rPr lang="en-US" dirty="0"/>
              <a:t>Ability to control access</a:t>
            </a:r>
          </a:p>
          <a:p>
            <a:pPr lvl="1"/>
            <a:r>
              <a:rPr lang="en-US" dirty="0"/>
              <a:t>Editing versus viewing</a:t>
            </a:r>
          </a:p>
          <a:p>
            <a:pPr lvl="1"/>
            <a:r>
              <a:rPr lang="en-US" dirty="0"/>
              <a:t>Authentication and reputation</a:t>
            </a:r>
          </a:p>
        </p:txBody>
      </p:sp>
    </p:spTree>
    <p:extLst>
      <p:ext uri="{BB962C8B-B14F-4D97-AF65-F5344CB8AC3E}">
        <p14:creationId xmlns:p14="http://schemas.microsoft.com/office/powerpoint/2010/main" val="72463792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Basic Information Flow</a:t>
            </a:r>
          </a:p>
        </p:txBody>
      </p:sp>
      <p:sp>
        <p:nvSpPr>
          <p:cNvPr id="4" name="Slide Number Placeholder 3"/>
          <p:cNvSpPr>
            <a:spLocks noGrp="1"/>
          </p:cNvSpPr>
          <p:nvPr>
            <p:ph type="sldNum" sz="quarter" idx="12"/>
          </p:nvPr>
        </p:nvSpPr>
        <p:spPr/>
        <p:txBody>
          <a:bodyPr/>
          <a:lstStyle/>
          <a:p>
            <a:fld id="{6315554C-9387-4378-80C2-5F7076CAC952}" type="slidenum">
              <a:rPr lang="en-US" smtClean="0"/>
              <a:t>23</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23</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002786" y="3789872"/>
            <a:ext cx="4379214" cy="28395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49599" y="3383089"/>
            <a:ext cx="2578609" cy="406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04956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Basic Information Flow</a:t>
            </a:r>
          </a:p>
        </p:txBody>
      </p:sp>
      <p:sp>
        <p:nvSpPr>
          <p:cNvPr id="4" name="Slide Number Placeholder 3"/>
          <p:cNvSpPr>
            <a:spLocks noGrp="1"/>
          </p:cNvSpPr>
          <p:nvPr>
            <p:ph type="sldNum" sz="quarter" idx="12"/>
          </p:nvPr>
        </p:nvSpPr>
        <p:spPr/>
        <p:txBody>
          <a:bodyPr/>
          <a:lstStyle/>
          <a:p>
            <a:fld id="{6315554C-9387-4378-80C2-5F7076CAC952}" type="slidenum">
              <a:rPr lang="en-US" smtClean="0"/>
              <a:t>24</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24</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243577" y="3789872"/>
            <a:ext cx="1659638" cy="283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411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25</a:t>
            </a:fld>
            <a:endParaRPr lang="en-US" dirty="0"/>
          </a:p>
        </p:txBody>
      </p:sp>
      <p:sp>
        <p:nvSpPr>
          <p:cNvPr id="4" name="Title 2"/>
          <p:cNvSpPr>
            <a:spLocks noGrp="1"/>
          </p:cNvSpPr>
          <p:nvPr>
            <p:ph type="title"/>
          </p:nvPr>
        </p:nvSpPr>
        <p:spPr>
          <a:xfrm>
            <a:off x="1143000" y="381000"/>
            <a:ext cx="8001000" cy="685800"/>
          </a:xfrm>
        </p:spPr>
        <p:txBody>
          <a:bodyPr/>
          <a:lstStyle/>
          <a:p>
            <a:r>
              <a:rPr lang="en-US" dirty="0"/>
              <a:t>Official view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71341"/>
            <a:ext cx="7180696" cy="58501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2" y="2133600"/>
            <a:ext cx="3628659" cy="1333500"/>
          </a:xfrm>
          <a:prstGeom prst="rect">
            <a:avLst/>
          </a:prstGeom>
          <a:ln w="254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3630426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26</a:t>
            </a:fld>
            <a:endParaRPr lang="en-US" dirty="0"/>
          </a:p>
        </p:txBody>
      </p:sp>
      <p:sp>
        <p:nvSpPr>
          <p:cNvPr id="4" name="Title 2"/>
          <p:cNvSpPr>
            <a:spLocks noGrp="1"/>
          </p:cNvSpPr>
          <p:nvPr>
            <p:ph type="title"/>
          </p:nvPr>
        </p:nvSpPr>
        <p:spPr>
          <a:xfrm>
            <a:off x="1143000" y="381000"/>
            <a:ext cx="8001000" cy="685800"/>
          </a:xfrm>
        </p:spPr>
        <p:txBody>
          <a:bodyPr/>
          <a:lstStyle/>
          <a:p>
            <a:r>
              <a:rPr lang="en-US" dirty="0"/>
              <a:t>Crowdsourced view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87592"/>
            <a:ext cx="7178040" cy="5867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9" y="2133600"/>
            <a:ext cx="7866743" cy="1219200"/>
          </a:xfrm>
          <a:prstGeom prst="rect">
            <a:avLst/>
          </a:prstGeom>
          <a:ln w="381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15828211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27</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Editing made easy</a:t>
            </a:r>
          </a:p>
        </p:txBody>
      </p:sp>
    </p:spTree>
    <p:extLst>
      <p:ext uri="{BB962C8B-B14F-4D97-AF65-F5344CB8AC3E}">
        <p14:creationId xmlns:p14="http://schemas.microsoft.com/office/powerpoint/2010/main" val="1554112832"/>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28</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271071" y="759712"/>
            <a:ext cx="6601857" cy="5486400"/>
          </a:xfrm>
        </p:spPr>
      </p:pic>
    </p:spTree>
    <p:extLst>
      <p:ext uri="{BB962C8B-B14F-4D97-AF65-F5344CB8AC3E}">
        <p14:creationId xmlns:p14="http://schemas.microsoft.com/office/powerpoint/2010/main" val="3139626137"/>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29</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538"/>
            <a:ext cx="9144000" cy="6754483"/>
          </a:xfrm>
          <a:prstGeom prst="rect">
            <a:avLst/>
          </a:prstGeom>
        </p:spPr>
      </p:pic>
      <p:sp>
        <p:nvSpPr>
          <p:cNvPr id="7" name="Content Placeholder 6"/>
          <p:cNvSpPr>
            <a:spLocks noGrp="1"/>
          </p:cNvSpPr>
          <p:nvPr>
            <p:ph sz="quarter" idx="14"/>
          </p:nvPr>
        </p:nvSpPr>
        <p:spPr/>
        <p:txBody>
          <a:bodyPr/>
          <a:lstStyle/>
          <a:p>
            <a:endParaRPr lang="en-US"/>
          </a:p>
        </p:txBody>
      </p:sp>
    </p:spTree>
    <p:extLst>
      <p:ext uri="{BB962C8B-B14F-4D97-AF65-F5344CB8AC3E}">
        <p14:creationId xmlns:p14="http://schemas.microsoft.com/office/powerpoint/2010/main" val="2888478007"/>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0"/>
            <a:ext cx="8678863" cy="5060950"/>
          </a:xfrm>
        </p:spPr>
        <p:txBody>
          <a:bodyPr>
            <a:normAutofit/>
          </a:bodyPr>
          <a:lstStyle/>
          <a:p>
            <a:pPr marL="0" indent="0">
              <a:buNone/>
            </a:pPr>
            <a:r>
              <a:rPr lang="en-US" sz="2800" dirty="0"/>
              <a:t>Other contributors include</a:t>
            </a:r>
          </a:p>
          <a:p>
            <a:r>
              <a:rPr lang="en-US" sz="2800" dirty="0"/>
              <a:t>Jeremy Williams (Cornell University)</a:t>
            </a:r>
          </a:p>
          <a:p>
            <a:r>
              <a:rPr lang="en-US" sz="2800" dirty="0"/>
              <a:t>Carl </a:t>
            </a:r>
            <a:r>
              <a:rPr lang="en-US" sz="2800" dirty="0" err="1"/>
              <a:t>Lagoze</a:t>
            </a:r>
            <a:r>
              <a:rPr lang="en-US" sz="2800" dirty="0"/>
              <a:t> (University of Michigan)</a:t>
            </a:r>
          </a:p>
          <a:p>
            <a:r>
              <a:rPr lang="en-US" sz="2800" dirty="0"/>
              <a:t>John Abowd (Cornell University)</a:t>
            </a:r>
          </a:p>
          <a:p>
            <a:r>
              <a:rPr lang="en-US" sz="2800" dirty="0"/>
              <a:t>Jared Lyle (ICPSR)</a:t>
            </a:r>
          </a:p>
          <a:p>
            <a:r>
              <a:rPr lang="en-US" sz="2800" dirty="0" err="1"/>
              <a:t>Sanda</a:t>
            </a:r>
            <a:r>
              <a:rPr lang="en-US" sz="2800" dirty="0"/>
              <a:t> </a:t>
            </a:r>
            <a:r>
              <a:rPr lang="en-US" sz="2800" dirty="0" err="1"/>
              <a:t>Ionescu</a:t>
            </a:r>
            <a:r>
              <a:rPr lang="en-US" sz="2800" dirty="0"/>
              <a:t> (ICPSR)</a:t>
            </a:r>
          </a:p>
          <a:p>
            <a:r>
              <a:rPr lang="en-US" sz="2800" dirty="0"/>
              <a:t>Matthew Richardson (ICPSR)</a:t>
            </a:r>
          </a:p>
          <a:p>
            <a:pPr marL="0" indent="0">
              <a:buNone/>
            </a:pPr>
            <a:endParaRPr lang="en-US" sz="2000" dirty="0"/>
          </a:p>
          <a:p>
            <a:pPr marL="0" indent="0">
              <a:buNone/>
            </a:pPr>
            <a:endParaRPr lang="en-US" sz="2000" dirty="0"/>
          </a:p>
          <a:p>
            <a:pPr marL="0" indent="0">
              <a:buNone/>
            </a:pPr>
            <a:r>
              <a:rPr lang="en-US" sz="2000" dirty="0"/>
              <a:t>Funding by </a:t>
            </a:r>
            <a:r>
              <a:rPr lang="en-US" sz="2400" dirty="0"/>
              <a:t> NSF Grant #</a:t>
            </a:r>
            <a:r>
              <a:rPr lang="en-US" sz="2400" dirty="0">
                <a:hlinkClick r:id="rId3"/>
              </a:rPr>
              <a:t>1131848</a:t>
            </a:r>
            <a:r>
              <a:rPr lang="en-US" sz="2400" dirty="0"/>
              <a:t> </a:t>
            </a: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Acknowledgements</a:t>
            </a:r>
          </a:p>
        </p:txBody>
      </p:sp>
      <p:sp>
        <p:nvSpPr>
          <p:cNvPr id="4" name="Slide Number Placeholder 3"/>
          <p:cNvSpPr>
            <a:spLocks noGrp="1"/>
          </p:cNvSpPr>
          <p:nvPr>
            <p:ph type="sldNum" sz="quarter" idx="12"/>
          </p:nvPr>
        </p:nvSpPr>
        <p:spPr/>
        <p:txBody>
          <a:bodyPr/>
          <a:lstStyle/>
          <a:p>
            <a:fld id="{6315554C-9387-4378-80C2-5F7076CAC952}" type="slidenum">
              <a:rPr lang="en-US" smtClean="0"/>
              <a:t>3</a:t>
            </a:fld>
            <a:endParaRPr lang="en-US" dirty="0"/>
          </a:p>
        </p:txBody>
      </p:sp>
    </p:spTree>
    <p:extLst>
      <p:ext uri="{BB962C8B-B14F-4D97-AF65-F5344CB8AC3E}">
        <p14:creationId xmlns:p14="http://schemas.microsoft.com/office/powerpoint/2010/main" val="2757196314"/>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30</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8100" y="1676400"/>
            <a:ext cx="9220200" cy="4291684"/>
          </a:xfrm>
        </p:spPr>
      </p:pic>
    </p:spTree>
    <p:extLst>
      <p:ext uri="{BB962C8B-B14F-4D97-AF65-F5344CB8AC3E}">
        <p14:creationId xmlns:p14="http://schemas.microsoft.com/office/powerpoint/2010/main" val="370551488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Basic Information Flow</a:t>
            </a:r>
          </a:p>
        </p:txBody>
      </p:sp>
      <p:sp>
        <p:nvSpPr>
          <p:cNvPr id="4" name="Slide Number Placeholder 3"/>
          <p:cNvSpPr>
            <a:spLocks noGrp="1"/>
          </p:cNvSpPr>
          <p:nvPr>
            <p:ph type="sldNum" sz="quarter" idx="12"/>
          </p:nvPr>
        </p:nvSpPr>
        <p:spPr/>
        <p:txBody>
          <a:bodyPr/>
          <a:lstStyle/>
          <a:p>
            <a:fld id="{6315554C-9387-4378-80C2-5F7076CAC952}" type="slidenum">
              <a:rPr lang="en-US" smtClean="0"/>
              <a:t>31</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31</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Tree>
    <p:extLst>
      <p:ext uri="{BB962C8B-B14F-4D97-AF65-F5344CB8AC3E}">
        <p14:creationId xmlns:p14="http://schemas.microsoft.com/office/powerpoint/2010/main" val="31398320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14"/>
                                        </p:tgtEl>
                                      </p:cBhvr>
                                    </p:animEffect>
                                    <p:animScale>
                                      <p:cBhvr>
                                        <p:cTn id="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32</a:t>
            </a:fld>
            <a:endParaRPr lang="en-US" dirty="0"/>
          </a:p>
        </p:txBody>
      </p:sp>
      <p:sp>
        <p:nvSpPr>
          <p:cNvPr id="3" name="Title 2"/>
          <p:cNvSpPr>
            <a:spLocks noGrp="1"/>
          </p:cNvSpPr>
          <p:nvPr>
            <p:ph type="title"/>
          </p:nvPr>
        </p:nvSpPr>
        <p:spPr/>
        <p:txBody>
          <a:bodyPr>
            <a:normAutofit fontScale="90000"/>
          </a:bodyPr>
          <a:lstStyle/>
          <a:p>
            <a:r>
              <a:rPr lang="en-US" dirty="0"/>
              <a:t>Everybody can see changes</a:t>
            </a:r>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74523" y="1565030"/>
            <a:ext cx="8394954" cy="4716266"/>
          </a:xfrm>
        </p:spPr>
      </p:pic>
    </p:spTree>
    <p:extLst>
      <p:ext uri="{BB962C8B-B14F-4D97-AF65-F5344CB8AC3E}">
        <p14:creationId xmlns:p14="http://schemas.microsoft.com/office/powerpoint/2010/main" val="4053773246"/>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Combining Knowledge: Merging</a:t>
            </a:r>
          </a:p>
        </p:txBody>
      </p:sp>
      <p:sp>
        <p:nvSpPr>
          <p:cNvPr id="4" name="Slide Number Placeholder 3"/>
          <p:cNvSpPr>
            <a:spLocks noGrp="1"/>
          </p:cNvSpPr>
          <p:nvPr>
            <p:ph type="sldNum" sz="quarter" idx="12"/>
          </p:nvPr>
        </p:nvSpPr>
        <p:spPr/>
        <p:txBody>
          <a:bodyPr/>
          <a:lstStyle/>
          <a:p>
            <a:fld id="{6315554C-9387-4378-80C2-5F7076CAC952}" type="slidenum">
              <a:rPr lang="en-US" smtClean="0"/>
              <a:t>33</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2" y="2669942"/>
            <a:ext cx="4191585" cy="2648320"/>
          </a:xfrm>
          <a:prstGeom prst="rect">
            <a:avLst/>
          </a:prstGeom>
        </p:spPr>
      </p:pic>
      <p:sp>
        <p:nvSpPr>
          <p:cNvPr id="6" name="Text Placeholder 1"/>
          <p:cNvSpPr>
            <a:spLocks noGrp="1"/>
          </p:cNvSpPr>
          <p:nvPr>
            <p:ph type="body" sz="quarter" idx="13"/>
          </p:nvPr>
        </p:nvSpPr>
        <p:spPr>
          <a:xfrm>
            <a:off x="304802" y="1295402"/>
            <a:ext cx="8678863" cy="3998913"/>
          </a:xfrm>
        </p:spPr>
        <p:txBody>
          <a:bodyPr>
            <a:normAutofit/>
          </a:bodyPr>
          <a:lstStyle/>
          <a:p>
            <a:r>
              <a:rPr lang="en-US" sz="2800" dirty="0"/>
              <a:t>Curators are given an interface to merge crowdsourced documentation with official</a:t>
            </a:r>
          </a:p>
        </p:txBody>
      </p:sp>
    </p:spTree>
    <p:extLst>
      <p:ext uri="{BB962C8B-B14F-4D97-AF65-F5344CB8AC3E}">
        <p14:creationId xmlns:p14="http://schemas.microsoft.com/office/powerpoint/2010/main" val="3942429408"/>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Combining Knowledge: Merging</a:t>
            </a:r>
          </a:p>
        </p:txBody>
      </p:sp>
      <p:sp>
        <p:nvSpPr>
          <p:cNvPr id="4" name="Slide Number Placeholder 3"/>
          <p:cNvSpPr>
            <a:spLocks noGrp="1"/>
          </p:cNvSpPr>
          <p:nvPr>
            <p:ph type="sldNum" sz="quarter" idx="12"/>
          </p:nvPr>
        </p:nvSpPr>
        <p:spPr/>
        <p:txBody>
          <a:bodyPr/>
          <a:lstStyle/>
          <a:p>
            <a:fld id="{6315554C-9387-4378-80C2-5F7076CAC952}" type="slidenum">
              <a:rPr lang="en-US" smtClean="0"/>
              <a:t>34</a:t>
            </a:fld>
            <a:endParaRPr lang="en-US" dirty="0"/>
          </a:p>
        </p:txBody>
      </p:sp>
      <p:pic>
        <p:nvPicPr>
          <p:cNvPr id="7" name="Picture 6"/>
          <p:cNvPicPr>
            <a:picLocks noChangeAspect="1"/>
          </p:cNvPicPr>
          <p:nvPr/>
        </p:nvPicPr>
        <p:blipFill>
          <a:blip r:embed="rId3"/>
          <a:stretch>
            <a:fillRect/>
          </a:stretch>
        </p:blipFill>
        <p:spPr>
          <a:xfrm>
            <a:off x="304800" y="1600202"/>
            <a:ext cx="8686800" cy="2759075"/>
          </a:xfrm>
          <a:prstGeom prst="rect">
            <a:avLst/>
          </a:prstGeom>
        </p:spPr>
      </p:pic>
    </p:spTree>
    <p:extLst>
      <p:ext uri="{BB962C8B-B14F-4D97-AF65-F5344CB8AC3E}">
        <p14:creationId xmlns:p14="http://schemas.microsoft.com/office/powerpoint/2010/main" val="274516779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Combining Knowledge: Merging</a:t>
            </a:r>
          </a:p>
        </p:txBody>
      </p:sp>
      <p:sp>
        <p:nvSpPr>
          <p:cNvPr id="4" name="Slide Number Placeholder 3"/>
          <p:cNvSpPr>
            <a:spLocks noGrp="1"/>
          </p:cNvSpPr>
          <p:nvPr>
            <p:ph type="sldNum" sz="quarter" idx="12"/>
          </p:nvPr>
        </p:nvSpPr>
        <p:spPr/>
        <p:txBody>
          <a:bodyPr/>
          <a:lstStyle/>
          <a:p>
            <a:fld id="{6315554C-9387-4378-80C2-5F7076CAC952}" type="slidenum">
              <a:rPr lang="en-US" smtClean="0"/>
              <a:t>35</a:t>
            </a:fld>
            <a:endParaRPr lang="en-US" dirty="0"/>
          </a:p>
        </p:txBody>
      </p:sp>
      <p:pic>
        <p:nvPicPr>
          <p:cNvPr id="9" name="Picture 8"/>
          <p:cNvPicPr>
            <a:picLocks noChangeAspect="1"/>
          </p:cNvPicPr>
          <p:nvPr/>
        </p:nvPicPr>
        <p:blipFill>
          <a:blip r:embed="rId3"/>
          <a:stretch>
            <a:fillRect/>
          </a:stretch>
        </p:blipFill>
        <p:spPr>
          <a:xfrm>
            <a:off x="152402" y="1301261"/>
            <a:ext cx="8848725" cy="4820628"/>
          </a:xfrm>
          <a:prstGeom prst="rect">
            <a:avLst/>
          </a:prstGeom>
        </p:spPr>
      </p:pic>
    </p:spTree>
    <p:extLst>
      <p:ext uri="{BB962C8B-B14F-4D97-AF65-F5344CB8AC3E}">
        <p14:creationId xmlns:p14="http://schemas.microsoft.com/office/powerpoint/2010/main" val="1408382779"/>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normAutofit/>
          </a:bodyPr>
          <a:lstStyle/>
          <a:p>
            <a:r>
              <a:rPr lang="en-US" dirty="0"/>
              <a:t>Combining Knowledge: Citations</a:t>
            </a:r>
          </a:p>
        </p:txBody>
      </p:sp>
      <p:sp>
        <p:nvSpPr>
          <p:cNvPr id="4" name="Slide Number Placeholder 3"/>
          <p:cNvSpPr>
            <a:spLocks noGrp="1"/>
          </p:cNvSpPr>
          <p:nvPr>
            <p:ph type="sldNum" sz="quarter" idx="12"/>
          </p:nvPr>
        </p:nvSpPr>
        <p:spPr/>
        <p:txBody>
          <a:bodyPr/>
          <a:lstStyle/>
          <a:p>
            <a:fld id="{6315554C-9387-4378-80C2-5F7076CAC952}" type="slidenum">
              <a:rPr lang="en-US" smtClean="0"/>
              <a:t>36</a:t>
            </a:fld>
            <a:endParaRPr lang="en-US" dirty="0"/>
          </a:p>
        </p:txBody>
      </p:sp>
      <p:pic>
        <p:nvPicPr>
          <p:cNvPr id="8" name="Picture 7"/>
          <p:cNvPicPr>
            <a:picLocks noChangeAspect="1"/>
          </p:cNvPicPr>
          <p:nvPr/>
        </p:nvPicPr>
        <p:blipFill>
          <a:blip r:embed="rId3"/>
          <a:stretch>
            <a:fillRect/>
          </a:stretch>
        </p:blipFill>
        <p:spPr>
          <a:xfrm>
            <a:off x="990600" y="1929900"/>
            <a:ext cx="7162800" cy="4426450"/>
          </a:xfrm>
          <a:prstGeom prst="rect">
            <a:avLst/>
          </a:prstGeom>
        </p:spPr>
      </p:pic>
      <p:sp>
        <p:nvSpPr>
          <p:cNvPr id="9" name="Text Placeholder 1"/>
          <p:cNvSpPr>
            <a:spLocks noGrp="1"/>
          </p:cNvSpPr>
          <p:nvPr>
            <p:ph type="body" sz="quarter" idx="13"/>
          </p:nvPr>
        </p:nvSpPr>
        <p:spPr>
          <a:xfrm>
            <a:off x="304802" y="1295402"/>
            <a:ext cx="8678863" cy="3998913"/>
          </a:xfrm>
        </p:spPr>
        <p:txBody>
          <a:bodyPr>
            <a:normAutofit/>
          </a:bodyPr>
          <a:lstStyle/>
          <a:p>
            <a:r>
              <a:rPr lang="en-US" sz="2800" dirty="0"/>
              <a:t>Contributors can be tracked for each of their changes</a:t>
            </a:r>
          </a:p>
        </p:txBody>
      </p:sp>
    </p:spTree>
    <p:extLst>
      <p:ext uri="{BB962C8B-B14F-4D97-AF65-F5344CB8AC3E}">
        <p14:creationId xmlns:p14="http://schemas.microsoft.com/office/powerpoint/2010/main" val="3687366480"/>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37</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a:t>That’s the theory…</a:t>
            </a:r>
          </a:p>
        </p:txBody>
      </p:sp>
    </p:spTree>
    <p:extLst>
      <p:ext uri="{BB962C8B-B14F-4D97-AF65-F5344CB8AC3E}">
        <p14:creationId xmlns:p14="http://schemas.microsoft.com/office/powerpoint/2010/main" val="2023680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38</a:t>
            </a:fld>
            <a:endParaRPr lang="en-US" dirty="0"/>
          </a:p>
        </p:txBody>
      </p:sp>
      <p:sp>
        <p:nvSpPr>
          <p:cNvPr id="6" name="Text Placeholder 5"/>
          <p:cNvSpPr>
            <a:spLocks noGrp="1"/>
          </p:cNvSpPr>
          <p:nvPr>
            <p:ph type="body" sz="quarter" idx="13"/>
          </p:nvPr>
        </p:nvSpPr>
        <p:spPr/>
        <p:txBody>
          <a:bodyPr/>
          <a:lstStyle/>
          <a:p>
            <a:r>
              <a:rPr lang="en-US" dirty="0"/>
              <a:t>Very portable application </a:t>
            </a:r>
            <a:r>
              <a:rPr lang="en-US" sz="2000" dirty="0"/>
              <a:t>(self-sufficient package, deployable as desktop app without major programming experience)</a:t>
            </a:r>
          </a:p>
          <a:p>
            <a:r>
              <a:rPr lang="en-US" dirty="0"/>
              <a:t>Efficient editor for non-technical users </a:t>
            </a:r>
            <a:r>
              <a:rPr lang="en-US" sz="2000" dirty="0"/>
              <a:t>(many people like it)</a:t>
            </a:r>
            <a:endParaRPr lang="en-US" dirty="0"/>
          </a:p>
          <a:p>
            <a:r>
              <a:rPr lang="en-US" dirty="0"/>
              <a:t>Quite efficient in ingesting large DDI files </a:t>
            </a:r>
            <a:r>
              <a:rPr lang="en-US" sz="2000" dirty="0"/>
              <a:t>(tested by ICPSR with large examples)</a:t>
            </a:r>
          </a:p>
          <a:p>
            <a:r>
              <a:rPr lang="en-US" dirty="0"/>
              <a:t>Native cross-codebook variable search and variable comparison</a:t>
            </a:r>
            <a:endParaRPr lang="en-US" sz="2400" dirty="0"/>
          </a:p>
        </p:txBody>
      </p:sp>
      <p:sp>
        <p:nvSpPr>
          <p:cNvPr id="5" name="Title 4"/>
          <p:cNvSpPr>
            <a:spLocks noGrp="1"/>
          </p:cNvSpPr>
          <p:nvPr>
            <p:ph type="title"/>
          </p:nvPr>
        </p:nvSpPr>
        <p:spPr/>
        <p:txBody>
          <a:bodyPr/>
          <a:lstStyle/>
          <a:p>
            <a:r>
              <a:rPr lang="en-US" dirty="0"/>
              <a:t>What works well</a:t>
            </a:r>
          </a:p>
        </p:txBody>
      </p:sp>
    </p:spTree>
    <p:extLst>
      <p:ext uri="{BB962C8B-B14F-4D97-AF65-F5344CB8AC3E}">
        <p14:creationId xmlns:p14="http://schemas.microsoft.com/office/powerpoint/2010/main" val="556397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39</a:t>
            </a:fld>
            <a:endParaRPr lang="en-US" dirty="0"/>
          </a:p>
        </p:txBody>
      </p:sp>
      <p:sp>
        <p:nvSpPr>
          <p:cNvPr id="6" name="Text Placeholder 5"/>
          <p:cNvSpPr>
            <a:spLocks noGrp="1"/>
          </p:cNvSpPr>
          <p:nvPr>
            <p:ph type="body" sz="quarter" idx="13"/>
          </p:nvPr>
        </p:nvSpPr>
        <p:spPr/>
        <p:txBody>
          <a:bodyPr>
            <a:normAutofit fontScale="92500" lnSpcReduction="10000"/>
          </a:bodyPr>
          <a:lstStyle/>
          <a:p>
            <a:r>
              <a:rPr lang="en-US" dirty="0"/>
              <a:t>Stuck at DDI-C</a:t>
            </a:r>
          </a:p>
          <a:p>
            <a:r>
              <a:rPr lang="en-US" dirty="0"/>
              <a:t>Configuration </a:t>
            </a:r>
            <a:r>
              <a:rPr lang="en-US" dirty="0" err="1"/>
              <a:t>cL</a:t>
            </a:r>
            <a:r>
              <a:rPr lang="en-US" strike="sngStrike" dirty="0" err="1"/>
              <a:t>u</a:t>
            </a:r>
            <a:r>
              <a:rPr lang="en-US" i="1" dirty="0" err="1"/>
              <a:t>n</a:t>
            </a:r>
            <a:r>
              <a:rPr lang="en-US" dirty="0" err="1"/>
              <a:t>kY</a:t>
            </a:r>
            <a:r>
              <a:rPr lang="en-US" dirty="0"/>
              <a:t> – </a:t>
            </a:r>
            <a:r>
              <a:rPr lang="en-US" sz="2000" dirty="0"/>
              <a:t>in particular for the three-way setup</a:t>
            </a:r>
          </a:p>
          <a:p>
            <a:r>
              <a:rPr lang="en-US" dirty="0"/>
              <a:t>Scalability an issue</a:t>
            </a:r>
          </a:p>
          <a:p>
            <a:pPr lvl="1"/>
            <a:r>
              <a:rPr lang="en-US" sz="1600" dirty="0"/>
              <a:t>Many codebooks</a:t>
            </a:r>
          </a:p>
          <a:p>
            <a:pPr lvl="1"/>
            <a:r>
              <a:rPr lang="en-US" sz="1600" dirty="0"/>
              <a:t>User interface not optimized</a:t>
            </a:r>
          </a:p>
          <a:p>
            <a:r>
              <a:rPr lang="en-US" dirty="0"/>
              <a:t>Bugs</a:t>
            </a:r>
          </a:p>
          <a:p>
            <a:pPr lvl="1"/>
            <a:r>
              <a:rPr lang="en-US" dirty="0"/>
              <a:t>Search</a:t>
            </a:r>
          </a:p>
          <a:p>
            <a:pPr lvl="1"/>
            <a:r>
              <a:rPr lang="en-US" dirty="0"/>
              <a:t>UI issues</a:t>
            </a:r>
          </a:p>
          <a:p>
            <a:pPr lvl="1"/>
            <a:r>
              <a:rPr lang="en-US" dirty="0"/>
              <a:t>Local versioning (workgroup scenario)</a:t>
            </a:r>
          </a:p>
        </p:txBody>
      </p:sp>
      <p:sp>
        <p:nvSpPr>
          <p:cNvPr id="5" name="Title 4"/>
          <p:cNvSpPr>
            <a:spLocks noGrp="1"/>
          </p:cNvSpPr>
          <p:nvPr>
            <p:ph type="title"/>
          </p:nvPr>
        </p:nvSpPr>
        <p:spPr/>
        <p:txBody>
          <a:bodyPr/>
          <a:lstStyle/>
          <a:p>
            <a:r>
              <a:rPr lang="en-US" dirty="0"/>
              <a:t>What doesn’t work so well</a:t>
            </a:r>
          </a:p>
        </p:txBody>
      </p:sp>
    </p:spTree>
    <p:extLst>
      <p:ext uri="{BB962C8B-B14F-4D97-AF65-F5344CB8AC3E}">
        <p14:creationId xmlns:p14="http://schemas.microsoft.com/office/powerpoint/2010/main" val="380413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a:t>
            </a:fld>
            <a:endParaRPr lang="en-US" dirty="0"/>
          </a:p>
        </p:txBody>
      </p:sp>
      <p:sp>
        <p:nvSpPr>
          <p:cNvPr id="3" name="Text Placeholder 2"/>
          <p:cNvSpPr>
            <a:spLocks noGrp="1"/>
          </p:cNvSpPr>
          <p:nvPr>
            <p:ph type="body" sz="quarter" idx="13"/>
          </p:nvPr>
        </p:nvSpPr>
        <p:spPr/>
        <p:txBody>
          <a:bodyPr/>
          <a:lstStyle/>
          <a:p>
            <a:r>
              <a:rPr lang="en-US" dirty="0"/>
              <a:t>The City – by Lori Nix</a:t>
            </a:r>
          </a:p>
          <a:p>
            <a:r>
              <a:rPr lang="en-US" dirty="0">
                <a:hlinkClick r:id="rId2"/>
              </a:rPr>
              <a:t>https://louisvillephotobiennial.files.wordpress.com/2015/05/library.jpg</a:t>
            </a:r>
            <a:endParaRPr lang="en-US" dirty="0"/>
          </a:p>
          <a:p>
            <a:r>
              <a:rPr lang="en-US" dirty="0"/>
              <a:t>License unknown</a:t>
            </a:r>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023" y="0"/>
            <a:ext cx="8763953" cy="6858000"/>
          </a:xfrm>
          <a:prstGeom prst="rect">
            <a:avLst/>
          </a:prstGeom>
        </p:spPr>
      </p:pic>
    </p:spTree>
    <p:extLst>
      <p:ext uri="{BB962C8B-B14F-4D97-AF65-F5344CB8AC3E}">
        <p14:creationId xmlns:p14="http://schemas.microsoft.com/office/powerpoint/2010/main" val="3697236410"/>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40</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a:t>Implementations and Testing</a:t>
            </a:r>
          </a:p>
        </p:txBody>
      </p:sp>
    </p:spTree>
    <p:extLst>
      <p:ext uri="{BB962C8B-B14F-4D97-AF65-F5344CB8AC3E}">
        <p14:creationId xmlns:p14="http://schemas.microsoft.com/office/powerpoint/2010/main" val="658162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41</a:t>
            </a:fld>
            <a:endParaRPr lang="en-US" dirty="0"/>
          </a:p>
        </p:txBody>
      </p:sp>
      <p:sp>
        <p:nvSpPr>
          <p:cNvPr id="6" name="Text Placeholder 5"/>
          <p:cNvSpPr>
            <a:spLocks noGrp="1"/>
          </p:cNvSpPr>
          <p:nvPr>
            <p:ph type="body" sz="quarter" idx="13"/>
          </p:nvPr>
        </p:nvSpPr>
        <p:spPr/>
        <p:txBody>
          <a:bodyPr/>
          <a:lstStyle/>
          <a:p>
            <a:r>
              <a:rPr lang="en-US" dirty="0"/>
              <a:t>Two data products by the Census Bureau</a:t>
            </a:r>
          </a:p>
          <a:p>
            <a:r>
              <a:rPr lang="en-US" dirty="0"/>
              <a:t>A few demo public-use data products</a:t>
            </a:r>
          </a:p>
          <a:p>
            <a:pPr lvl="1"/>
            <a:r>
              <a:rPr lang="en-US" dirty="0"/>
              <a:t>Common to all: we do not host the data, only the metadata</a:t>
            </a:r>
          </a:p>
        </p:txBody>
      </p:sp>
      <p:sp>
        <p:nvSpPr>
          <p:cNvPr id="5" name="Title 4"/>
          <p:cNvSpPr>
            <a:spLocks noGrp="1"/>
          </p:cNvSpPr>
          <p:nvPr>
            <p:ph type="title"/>
          </p:nvPr>
        </p:nvSpPr>
        <p:spPr/>
        <p:txBody>
          <a:bodyPr/>
          <a:lstStyle/>
          <a:p>
            <a:r>
              <a:rPr lang="en-US" dirty="0"/>
              <a:t>In active use</a:t>
            </a:r>
          </a:p>
        </p:txBody>
      </p:sp>
    </p:spTree>
    <p:extLst>
      <p:ext uri="{BB962C8B-B14F-4D97-AF65-F5344CB8AC3E}">
        <p14:creationId xmlns:p14="http://schemas.microsoft.com/office/powerpoint/2010/main" val="2399601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42</a:t>
            </a:fld>
            <a:endParaRPr lang="en-US" dirty="0"/>
          </a:p>
        </p:txBody>
      </p:sp>
      <p:sp>
        <p:nvSpPr>
          <p:cNvPr id="3" name="Text Placeholder 2"/>
          <p:cNvSpPr>
            <a:spLocks noGrp="1"/>
          </p:cNvSpPr>
          <p:nvPr>
            <p:ph type="body" sz="quarter" idx="13"/>
          </p:nvPr>
        </p:nvSpPr>
        <p:spPr/>
        <p:txBody>
          <a:bodyPr/>
          <a:lstStyle/>
          <a:p>
            <a:r>
              <a:rPr lang="en-US" dirty="0"/>
              <a:t>Census Bureau</a:t>
            </a:r>
          </a:p>
          <a:p>
            <a:pPr lvl="1"/>
            <a:r>
              <a:rPr lang="en-US" dirty="0"/>
              <a:t>Collaboration with CARRA as an outside implementation</a:t>
            </a:r>
          </a:p>
          <a:p>
            <a:pPr lvl="1"/>
            <a:r>
              <a:rPr lang="en-US" dirty="0"/>
              <a:t>Discussions with SEHSD for internal implementation (AHS, SIPP)</a:t>
            </a:r>
          </a:p>
          <a:p>
            <a:pPr lvl="1"/>
            <a:r>
              <a:rPr lang="en-US" dirty="0"/>
              <a:t>Discussions with CES for (limited) internal implementation (RDC)</a:t>
            </a:r>
          </a:p>
          <a:p>
            <a:endParaRPr lang="en-US" dirty="0"/>
          </a:p>
        </p:txBody>
      </p:sp>
      <p:sp>
        <p:nvSpPr>
          <p:cNvPr id="4" name="Title 3"/>
          <p:cNvSpPr>
            <a:spLocks noGrp="1"/>
          </p:cNvSpPr>
          <p:nvPr>
            <p:ph type="title"/>
          </p:nvPr>
        </p:nvSpPr>
        <p:spPr/>
        <p:txBody>
          <a:bodyPr/>
          <a:lstStyle/>
          <a:p>
            <a:r>
              <a:rPr lang="en-US" dirty="0"/>
              <a:t>Kicking the tires</a:t>
            </a:r>
          </a:p>
        </p:txBody>
      </p:sp>
    </p:spTree>
    <p:extLst>
      <p:ext uri="{BB962C8B-B14F-4D97-AF65-F5344CB8AC3E}">
        <p14:creationId xmlns:p14="http://schemas.microsoft.com/office/powerpoint/2010/main" val="15813474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43</a:t>
            </a:fld>
            <a:endParaRPr lang="en-US" dirty="0"/>
          </a:p>
        </p:txBody>
      </p:sp>
      <p:sp>
        <p:nvSpPr>
          <p:cNvPr id="3" name="Text Placeholder 2"/>
          <p:cNvSpPr>
            <a:spLocks noGrp="1"/>
          </p:cNvSpPr>
          <p:nvPr>
            <p:ph type="body" sz="quarter" idx="13"/>
          </p:nvPr>
        </p:nvSpPr>
        <p:spPr/>
        <p:txBody>
          <a:bodyPr/>
          <a:lstStyle/>
          <a:p>
            <a:r>
              <a:rPr lang="en-US" dirty="0"/>
              <a:t>ICPSR/ </a:t>
            </a:r>
            <a:r>
              <a:rPr lang="en-US" dirty="0" err="1"/>
              <a:t>openICPSR</a:t>
            </a:r>
            <a:endParaRPr lang="en-US" dirty="0"/>
          </a:p>
          <a:p>
            <a:pPr lvl="1"/>
            <a:r>
              <a:rPr lang="en-US" dirty="0"/>
              <a:t>Replacement for internal DDI editor?</a:t>
            </a:r>
          </a:p>
          <a:p>
            <a:pPr lvl="1"/>
            <a:r>
              <a:rPr lang="en-US" dirty="0"/>
              <a:t>Use for </a:t>
            </a:r>
            <a:r>
              <a:rPr lang="en-US" dirty="0" err="1"/>
              <a:t>openICPSR</a:t>
            </a:r>
            <a:r>
              <a:rPr lang="en-US" dirty="0"/>
              <a:t> (for self-serve metadata creation)</a:t>
            </a:r>
          </a:p>
          <a:p>
            <a:r>
              <a:rPr lang="en-US" dirty="0" err="1"/>
              <a:t>mTBI</a:t>
            </a:r>
            <a:r>
              <a:rPr lang="en-US" dirty="0"/>
              <a:t> project (Block)</a:t>
            </a:r>
          </a:p>
        </p:txBody>
      </p:sp>
      <p:sp>
        <p:nvSpPr>
          <p:cNvPr id="4" name="Title 3"/>
          <p:cNvSpPr>
            <a:spLocks noGrp="1"/>
          </p:cNvSpPr>
          <p:nvPr>
            <p:ph type="title"/>
          </p:nvPr>
        </p:nvSpPr>
        <p:spPr/>
        <p:txBody>
          <a:bodyPr/>
          <a:lstStyle/>
          <a:p>
            <a:r>
              <a:rPr lang="en-US" dirty="0"/>
              <a:t>Kicking the tires</a:t>
            </a:r>
          </a:p>
        </p:txBody>
      </p:sp>
    </p:spTree>
    <p:extLst>
      <p:ext uri="{BB962C8B-B14F-4D97-AF65-F5344CB8AC3E}">
        <p14:creationId xmlns:p14="http://schemas.microsoft.com/office/powerpoint/2010/main" val="4102614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44</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a:t>Next steps</a:t>
            </a:r>
          </a:p>
        </p:txBody>
      </p:sp>
    </p:spTree>
    <p:extLst>
      <p:ext uri="{BB962C8B-B14F-4D97-AF65-F5344CB8AC3E}">
        <p14:creationId xmlns:p14="http://schemas.microsoft.com/office/powerpoint/2010/main" val="6913441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45</a:t>
            </a:fld>
            <a:endParaRPr lang="en-US" dirty="0"/>
          </a:p>
        </p:txBody>
      </p:sp>
      <p:sp>
        <p:nvSpPr>
          <p:cNvPr id="3" name="Text Placeholder 2"/>
          <p:cNvSpPr>
            <a:spLocks noGrp="1"/>
          </p:cNvSpPr>
          <p:nvPr>
            <p:ph type="body" sz="quarter" idx="13"/>
          </p:nvPr>
        </p:nvSpPr>
        <p:spPr/>
        <p:txBody>
          <a:bodyPr/>
          <a:lstStyle/>
          <a:p>
            <a:r>
              <a:rPr lang="en-US" dirty="0"/>
              <a:t>Addition of UTF-8 editing support (Spanish, French, Portuguese, etc.)</a:t>
            </a:r>
          </a:p>
          <a:p>
            <a:r>
              <a:rPr lang="en-US" dirty="0"/>
              <a:t>Additional fields (link to survey questions, anything within DDI-C)</a:t>
            </a:r>
          </a:p>
          <a:p>
            <a:r>
              <a:rPr lang="en-US" dirty="0"/>
              <a:t>Bug fixes (search, UI, versioning)</a:t>
            </a:r>
          </a:p>
        </p:txBody>
      </p:sp>
      <p:sp>
        <p:nvSpPr>
          <p:cNvPr id="4" name="Title 3"/>
          <p:cNvSpPr>
            <a:spLocks noGrp="1"/>
          </p:cNvSpPr>
          <p:nvPr>
            <p:ph type="title"/>
          </p:nvPr>
        </p:nvSpPr>
        <p:spPr/>
        <p:txBody>
          <a:bodyPr/>
          <a:lstStyle/>
          <a:p>
            <a:r>
              <a:rPr lang="en-US" dirty="0"/>
              <a:t>Making CED²AR v2 robust</a:t>
            </a:r>
          </a:p>
        </p:txBody>
      </p:sp>
    </p:spTree>
    <p:extLst>
      <p:ext uri="{BB962C8B-B14F-4D97-AF65-F5344CB8AC3E}">
        <p14:creationId xmlns:p14="http://schemas.microsoft.com/office/powerpoint/2010/main" val="4044316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46</a:t>
            </a:fld>
            <a:endParaRPr lang="en-US" dirty="0"/>
          </a:p>
        </p:txBody>
      </p:sp>
      <p:sp>
        <p:nvSpPr>
          <p:cNvPr id="3" name="Text Placeholder 2"/>
          <p:cNvSpPr>
            <a:spLocks noGrp="1"/>
          </p:cNvSpPr>
          <p:nvPr>
            <p:ph type="body" sz="quarter" idx="13"/>
          </p:nvPr>
        </p:nvSpPr>
        <p:spPr/>
        <p:txBody>
          <a:bodyPr/>
          <a:lstStyle/>
          <a:p>
            <a:r>
              <a:rPr lang="en-US" dirty="0"/>
              <a:t>Move to relational database – more flexibility </a:t>
            </a:r>
            <a:r>
              <a:rPr lang="en-US" dirty="0" err="1"/>
              <a:t>wrt</a:t>
            </a:r>
            <a:r>
              <a:rPr lang="en-US" dirty="0"/>
              <a:t> schemas (DDI-L, others)</a:t>
            </a:r>
          </a:p>
          <a:p>
            <a:r>
              <a:rPr lang="en-US" dirty="0"/>
              <a:t>More flexible architecture </a:t>
            </a:r>
          </a:p>
          <a:p>
            <a:pPr lvl="1"/>
            <a:r>
              <a:rPr lang="en-US" dirty="0"/>
              <a:t>standalone modules</a:t>
            </a:r>
          </a:p>
          <a:p>
            <a:pPr lvl="1"/>
            <a:r>
              <a:rPr lang="en-US" dirty="0"/>
              <a:t>Single page application (SPA) for frontend</a:t>
            </a:r>
          </a:p>
          <a:p>
            <a:r>
              <a:rPr lang="en-US" dirty="0"/>
              <a:t>Redesigned (simpler) VCS</a:t>
            </a:r>
          </a:p>
        </p:txBody>
      </p:sp>
      <p:sp>
        <p:nvSpPr>
          <p:cNvPr id="4" name="Title 3"/>
          <p:cNvSpPr>
            <a:spLocks noGrp="1"/>
          </p:cNvSpPr>
          <p:nvPr>
            <p:ph type="title"/>
          </p:nvPr>
        </p:nvSpPr>
        <p:spPr/>
        <p:txBody>
          <a:bodyPr>
            <a:normAutofit/>
          </a:bodyPr>
          <a:lstStyle/>
          <a:p>
            <a:r>
              <a:rPr lang="en-US" dirty="0"/>
              <a:t>CED²AR V3 Roadmap</a:t>
            </a:r>
          </a:p>
        </p:txBody>
      </p:sp>
    </p:spTree>
    <p:extLst>
      <p:ext uri="{BB962C8B-B14F-4D97-AF65-F5344CB8AC3E}">
        <p14:creationId xmlns:p14="http://schemas.microsoft.com/office/powerpoint/2010/main" val="6284089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47</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747" y="0"/>
            <a:ext cx="7942506" cy="6858000"/>
          </a:xfrm>
          <a:prstGeom prst="rect">
            <a:avLst/>
          </a:prstGeom>
        </p:spPr>
      </p:pic>
    </p:spTree>
    <p:extLst>
      <p:ext uri="{BB962C8B-B14F-4D97-AF65-F5344CB8AC3E}">
        <p14:creationId xmlns:p14="http://schemas.microsoft.com/office/powerpoint/2010/main" val="30916378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750" y="1828800"/>
            <a:ext cx="4692650" cy="1371600"/>
          </a:xfrm>
        </p:spPr>
        <p:txBody>
          <a:bodyPr>
            <a:normAutofit/>
          </a:bodyPr>
          <a:lstStyle/>
          <a:p>
            <a:r>
              <a:rPr lang="en-US" dirty="0"/>
              <a:t>Thank you! </a:t>
            </a:r>
          </a:p>
          <a:p>
            <a:r>
              <a:rPr lang="en-US" dirty="0"/>
              <a:t>Questions?</a:t>
            </a:r>
          </a:p>
        </p:txBody>
      </p:sp>
      <p:sp>
        <p:nvSpPr>
          <p:cNvPr id="5" name="Text Placeholder 1"/>
          <p:cNvSpPr txBox="1">
            <a:spLocks/>
          </p:cNvSpPr>
          <p:nvPr/>
        </p:nvSpPr>
        <p:spPr>
          <a:xfrm>
            <a:off x="152400" y="6019800"/>
            <a:ext cx="5181600" cy="609600"/>
          </a:xfrm>
          <a:prstGeom prst="rect">
            <a:avLst/>
          </a:prstGeom>
        </p:spPr>
        <p:txBody>
          <a:bodyPr vert="horz" lIns="91440" tIns="45720" rIns="91440" bIns="45720" rtlCol="0">
            <a:normAutofit fontScale="85000" lnSpcReduction="10000"/>
          </a:bodyPr>
          <a:lstStyle>
            <a:lvl1pPr marL="0" indent="0" algn="l" defTabSz="914400" rtl="0" eaLnBrk="1" latinLnBrk="0" hangingPunct="1">
              <a:spcBef>
                <a:spcPct val="20000"/>
              </a:spcBef>
              <a:buFont typeface="Arial" panose="020B0604020202020204" pitchFamily="34" charset="0"/>
              <a:buNone/>
              <a:defRPr sz="32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ced2ar-pub-dev-l@cornell.edu</a:t>
            </a:r>
          </a:p>
        </p:txBody>
      </p:sp>
      <p:sp>
        <p:nvSpPr>
          <p:cNvPr id="3" name="Slide Number Placeholder 2"/>
          <p:cNvSpPr>
            <a:spLocks noGrp="1"/>
          </p:cNvSpPr>
          <p:nvPr>
            <p:ph type="sldNum" sz="quarter" idx="12"/>
          </p:nvPr>
        </p:nvSpPr>
        <p:spPr/>
        <p:txBody>
          <a:bodyPr/>
          <a:lstStyle/>
          <a:p>
            <a:fld id="{6315554C-9387-4378-80C2-5F7076CAC952}" type="slidenum">
              <a:rPr lang="en-US" smtClean="0"/>
              <a:t>48</a:t>
            </a:fld>
            <a:endParaRPr lang="en-US" dirty="0"/>
          </a:p>
        </p:txBody>
      </p:sp>
    </p:spTree>
    <p:extLst>
      <p:ext uri="{BB962C8B-B14F-4D97-AF65-F5344CB8AC3E}">
        <p14:creationId xmlns:p14="http://schemas.microsoft.com/office/powerpoint/2010/main" val="57909911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Facilitating Reuse of Data</a:t>
            </a:r>
          </a:p>
        </p:txBody>
      </p:sp>
      <p:sp>
        <p:nvSpPr>
          <p:cNvPr id="6" name="Content Placeholder 5"/>
          <p:cNvSpPr>
            <a:spLocks noGrp="1"/>
          </p:cNvSpPr>
          <p:nvPr>
            <p:ph idx="4294967295"/>
          </p:nvPr>
        </p:nvSpPr>
        <p:spPr>
          <a:xfrm>
            <a:off x="628650" y="2226469"/>
            <a:ext cx="7886700" cy="3263504"/>
          </a:xfrm>
          <a:prstGeom prst="rect">
            <a:avLst/>
          </a:prstGeom>
        </p:spPr>
        <p:txBody>
          <a:bodyPr>
            <a:normAutofit fontScale="92500" lnSpcReduction="20000"/>
          </a:bodyPr>
          <a:lstStyle/>
          <a:p>
            <a:r>
              <a:rPr lang="en-US" dirty="0"/>
              <a:t>[Online] existence of metadata record</a:t>
            </a:r>
          </a:p>
          <a:p>
            <a:r>
              <a:rPr lang="en-US" dirty="0"/>
              <a:t>Permanent URL</a:t>
            </a:r>
          </a:p>
          <a:p>
            <a:r>
              <a:rPr lang="en-US" dirty="0"/>
              <a:t>Availability of</a:t>
            </a:r>
          </a:p>
          <a:p>
            <a:pPr lvl="1"/>
            <a:r>
              <a:rPr lang="en-US" dirty="0"/>
              <a:t>Original data</a:t>
            </a:r>
          </a:p>
          <a:p>
            <a:pPr lvl="1"/>
            <a:r>
              <a:rPr lang="en-US" dirty="0"/>
              <a:t>Transformed data</a:t>
            </a:r>
          </a:p>
          <a:p>
            <a:pPr lvl="1"/>
            <a:r>
              <a:rPr lang="en-US" dirty="0"/>
              <a:t>Open availability</a:t>
            </a:r>
          </a:p>
          <a:p>
            <a:r>
              <a:rPr lang="en-US" dirty="0"/>
              <a:t>Easy online inspection</a:t>
            </a:r>
          </a:p>
        </p:txBody>
      </p:sp>
      <p:sp>
        <p:nvSpPr>
          <p:cNvPr id="7" name="Footer Placeholder 6"/>
          <p:cNvSpPr>
            <a:spLocks noGrp="1"/>
          </p:cNvSpPr>
          <p:nvPr>
            <p:ph type="ftr" sz="quarter" idx="11"/>
          </p:nvPr>
        </p:nvSpPr>
        <p:spPr/>
        <p:txBody>
          <a:bodyPr/>
          <a:lstStyle/>
          <a:p>
            <a:r>
              <a:rPr lang="en-US"/>
              <a:t>(c) 2016 John M. Abowd and Lars Vilhuber</a:t>
            </a:r>
          </a:p>
        </p:txBody>
      </p:sp>
      <p:sp>
        <p:nvSpPr>
          <p:cNvPr id="8" name="Slide Number Placeholder 7"/>
          <p:cNvSpPr>
            <a:spLocks noGrp="1"/>
          </p:cNvSpPr>
          <p:nvPr>
            <p:ph type="sldNum" sz="quarter" idx="12"/>
          </p:nvPr>
        </p:nvSpPr>
        <p:spPr/>
        <p:txBody>
          <a:bodyPr/>
          <a:lstStyle/>
          <a:p>
            <a:fld id="{BBFE1B04-F06B-446A-A5F6-C86870B512CC}" type="slidenum">
              <a:rPr lang="en-US" smtClean="0"/>
              <a:t>5</a:t>
            </a:fld>
            <a:endParaRPr lang="en-US"/>
          </a:p>
        </p:txBody>
      </p:sp>
    </p:spTree>
    <p:extLst>
      <p:ext uri="{BB962C8B-B14F-4D97-AF65-F5344CB8AC3E}">
        <p14:creationId xmlns:p14="http://schemas.microsoft.com/office/powerpoint/2010/main" val="194597301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a:t>But the biggest problem…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68" y="3102855"/>
            <a:ext cx="11003335" cy="3484389"/>
          </a:xfrm>
          <a:prstGeom prst="rect">
            <a:avLst/>
          </a:prstGeom>
        </p:spPr>
      </p:pic>
      <p:sp>
        <p:nvSpPr>
          <p:cNvPr id="6" name="Rectangle 5"/>
          <p:cNvSpPr/>
          <p:nvPr/>
        </p:nvSpPr>
        <p:spPr>
          <a:xfrm>
            <a:off x="914400" y="4292557"/>
            <a:ext cx="3200400" cy="15748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24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confidential data</a:t>
            </a:r>
          </a:p>
        </p:txBody>
      </p:sp>
      <p:sp>
        <p:nvSpPr>
          <p:cNvPr id="10" name="Content Placeholder 9"/>
          <p:cNvSpPr>
            <a:spLocks noGrp="1"/>
          </p:cNvSpPr>
          <p:nvPr>
            <p:ph sz="half" idx="1"/>
          </p:nvPr>
        </p:nvSpPr>
        <p:spPr/>
        <p:txBody>
          <a:bodyPr/>
          <a:lstStyle/>
          <a:p>
            <a:r>
              <a:rPr lang="en-US" dirty="0"/>
              <a:t>Articles using confidential data are (weakly) more cited than others</a:t>
            </a:r>
          </a:p>
        </p:txBody>
      </p:sp>
      <p:sp>
        <p:nvSpPr>
          <p:cNvPr id="11" name="Content Placeholder 10"/>
          <p:cNvSpPr>
            <a:spLocks noGrp="1"/>
          </p:cNvSpPr>
          <p:nvPr>
            <p:ph sz="half" idx="2"/>
          </p:nvPr>
        </p:nvSpPr>
        <p:spPr/>
        <p:txBody>
          <a:bodyPr/>
          <a:lstStyle/>
          <a:p>
            <a:endParaRPr lang="en-US"/>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609" y="2057401"/>
            <a:ext cx="3469184" cy="3469184"/>
          </a:xfrm>
          <a:prstGeom prst="rect">
            <a:avLst/>
          </a:prstGeom>
        </p:spPr>
      </p:pic>
      <p:cxnSp>
        <p:nvCxnSpPr>
          <p:cNvPr id="9" name="Straight Connector 8"/>
          <p:cNvCxnSpPr/>
          <p:nvPr/>
        </p:nvCxnSpPr>
        <p:spPr>
          <a:xfrm>
            <a:off x="4696867" y="4143375"/>
            <a:ext cx="30861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Slide Number Placeholder 7"/>
          <p:cNvSpPr>
            <a:spLocks noGrp="1"/>
          </p:cNvSpPr>
          <p:nvPr>
            <p:ph type="sldNum" sz="quarter" idx="12"/>
          </p:nvPr>
        </p:nvSpPr>
        <p:spPr/>
        <p:txBody>
          <a:bodyPr/>
          <a:lstStyle/>
          <a:p>
            <a:fld id="{BBFE1B04-F06B-446A-A5F6-C86870B512CC}" type="slidenum">
              <a:rPr lang="en-US" smtClean="0"/>
              <a:t>7</a:t>
            </a:fld>
            <a:endParaRPr lang="en-US"/>
          </a:p>
        </p:txBody>
      </p:sp>
    </p:spTree>
    <p:extLst>
      <p:ext uri="{BB962C8B-B14F-4D97-AF65-F5344CB8AC3E}">
        <p14:creationId xmlns:p14="http://schemas.microsoft.com/office/powerpoint/2010/main" val="6948520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for confidential data…</a:t>
            </a:r>
          </a:p>
        </p:txBody>
      </p:sp>
      <p:sp>
        <p:nvSpPr>
          <p:cNvPr id="10" name="Content Placeholder 9"/>
          <p:cNvSpPr>
            <a:spLocks noGrp="1"/>
          </p:cNvSpPr>
          <p:nvPr>
            <p:ph sz="half" idx="1"/>
          </p:nvPr>
        </p:nvSpPr>
        <p:spPr>
          <a:xfrm>
            <a:off x="628650" y="1825625"/>
            <a:ext cx="7372350" cy="4270375"/>
          </a:xfrm>
        </p:spPr>
        <p:txBody>
          <a:bodyPr/>
          <a:lstStyle/>
          <a:p>
            <a:r>
              <a:rPr lang="en-US" dirty="0"/>
              <a:t>Data is not available</a:t>
            </a:r>
          </a:p>
          <a:p>
            <a:r>
              <a:rPr lang="en-US" dirty="0"/>
              <a:t>Metadata is not available</a:t>
            </a:r>
          </a:p>
          <a:p>
            <a:r>
              <a:rPr lang="en-US" dirty="0"/>
              <a:t>Programs? So-so…</a:t>
            </a:r>
          </a:p>
        </p:txBody>
      </p:sp>
      <p:sp>
        <p:nvSpPr>
          <p:cNvPr id="8" name="Slide Number Placeholder 7"/>
          <p:cNvSpPr>
            <a:spLocks noGrp="1"/>
          </p:cNvSpPr>
          <p:nvPr>
            <p:ph type="sldNum" sz="quarter" idx="12"/>
          </p:nvPr>
        </p:nvSpPr>
        <p:spPr/>
        <p:txBody>
          <a:bodyPr/>
          <a:lstStyle/>
          <a:p>
            <a:fld id="{BBFE1B04-F06B-446A-A5F6-C86870B512CC}" type="slidenum">
              <a:rPr lang="en-US" smtClean="0"/>
              <a:t>8</a:t>
            </a:fld>
            <a:endParaRPr lang="en-US"/>
          </a:p>
        </p:txBody>
      </p:sp>
    </p:spTree>
    <p:extLst>
      <p:ext uri="{BB962C8B-B14F-4D97-AF65-F5344CB8AC3E}">
        <p14:creationId xmlns:p14="http://schemas.microsoft.com/office/powerpoint/2010/main" val="340663757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Should We Just Trust These Guys?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676400"/>
            <a:ext cx="4914900" cy="3901202"/>
          </a:xfrm>
          <a:prstGeom prst="rect">
            <a:avLst/>
          </a:prstGeom>
        </p:spPr>
      </p:pic>
      <p:sp>
        <p:nvSpPr>
          <p:cNvPr id="3" name="Slide Number Placeholder 2"/>
          <p:cNvSpPr>
            <a:spLocks noGrp="1"/>
          </p:cNvSpPr>
          <p:nvPr>
            <p:ph type="sldNum" sz="quarter" idx="12"/>
          </p:nvPr>
        </p:nvSpPr>
        <p:spPr/>
        <p:txBody>
          <a:bodyPr/>
          <a:lstStyle/>
          <a:p>
            <a:fld id="{BBFE1B04-F06B-446A-A5F6-C86870B512CC}" type="slidenum">
              <a:rPr lang="en-US" smtClean="0"/>
              <a:t>9</a:t>
            </a:fld>
            <a:endParaRPr lang="en-US"/>
          </a:p>
        </p:txBody>
      </p:sp>
    </p:spTree>
    <p:extLst>
      <p:ext uri="{BB962C8B-B14F-4D97-AF65-F5344CB8AC3E}">
        <p14:creationId xmlns:p14="http://schemas.microsoft.com/office/powerpoint/2010/main" val="3854090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5856</TotalTime>
  <Words>1311</Words>
  <Application>Microsoft Office PowerPoint</Application>
  <PresentationFormat>On-screen Show (4:3)</PresentationFormat>
  <Paragraphs>293</Paragraphs>
  <Slides>48</Slides>
  <Notes>21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Helvetica</vt:lpstr>
      <vt:lpstr>Times</vt:lpstr>
      <vt:lpstr>Office Theme</vt:lpstr>
      <vt:lpstr>CED²AR the past, the present, the future</vt:lpstr>
      <vt:lpstr>CED²AR the past, the present, the future</vt:lpstr>
      <vt:lpstr>Acknowledgements</vt:lpstr>
      <vt:lpstr>PowerPoint Presentation</vt:lpstr>
      <vt:lpstr>Facilitating Reuse of Data</vt:lpstr>
      <vt:lpstr>But the biggest problem…</vt:lpstr>
      <vt:lpstr>Back to confidential data</vt:lpstr>
      <vt:lpstr>But: for confidential data…</vt:lpstr>
      <vt:lpstr>Should We Just Trust These Guys?</vt:lpstr>
      <vt:lpstr>Some are quite commendable</vt:lpstr>
      <vt:lpstr>Our original goal</vt:lpstr>
      <vt:lpstr>Our Approach</vt:lpstr>
      <vt:lpstr>How?</vt:lpstr>
      <vt:lpstr>Progress towards our goals</vt:lpstr>
      <vt:lpstr>What is CED2AR?</vt:lpstr>
      <vt:lpstr>Basic Information Flow</vt:lpstr>
      <vt:lpstr>Internal Processing</vt:lpstr>
      <vt:lpstr>Internal Processing: Hand Editing</vt:lpstr>
      <vt:lpstr>Internal Processing: Scoring</vt:lpstr>
      <vt:lpstr>Fine-grained access controls</vt:lpstr>
      <vt:lpstr>Internal Processing: Access Control</vt:lpstr>
      <vt:lpstr>Workflow control</vt:lpstr>
      <vt:lpstr>Basic Information Flow</vt:lpstr>
      <vt:lpstr>Basic Information Flow</vt:lpstr>
      <vt:lpstr>Official view</vt:lpstr>
      <vt:lpstr>Crowdsourced view</vt:lpstr>
      <vt:lpstr>Editing made easy</vt:lpstr>
      <vt:lpstr>PowerPoint Presentation</vt:lpstr>
      <vt:lpstr>PowerPoint Presentation</vt:lpstr>
      <vt:lpstr>PowerPoint Presentation</vt:lpstr>
      <vt:lpstr>Basic Information Flow</vt:lpstr>
      <vt:lpstr>Everybody can see changes</vt:lpstr>
      <vt:lpstr>Combining Knowledge: Merging</vt:lpstr>
      <vt:lpstr>Combining Knowledge: Merging</vt:lpstr>
      <vt:lpstr>Combining Knowledge: Merging</vt:lpstr>
      <vt:lpstr>Combining Knowledge: Citations</vt:lpstr>
      <vt:lpstr>That’s the theory…</vt:lpstr>
      <vt:lpstr>What works well</vt:lpstr>
      <vt:lpstr>What doesn’t work so well</vt:lpstr>
      <vt:lpstr>Implementations and Testing</vt:lpstr>
      <vt:lpstr>In active use</vt:lpstr>
      <vt:lpstr>Kicking the tires</vt:lpstr>
      <vt:lpstr>Kicking the tires</vt:lpstr>
      <vt:lpstr>Next steps</vt:lpstr>
      <vt:lpstr>Making CED²AR v2 robust</vt:lpstr>
      <vt:lpstr>CED²AR V3 Roadmap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Perry;lars.vilhuber@cornell.edu;kjb245@cornell.edu;ccs237@cornell.edu;beb82@cornell.edu;block@cornell.edu</dc:creator>
  <cp:lastModifiedBy>Lars Vilhuber</cp:lastModifiedBy>
  <cp:revision>282</cp:revision>
  <dcterms:created xsi:type="dcterms:W3CDTF">2014-05-07T13:58:10Z</dcterms:created>
  <dcterms:modified xsi:type="dcterms:W3CDTF">2017-04-13T14:23:09Z</dcterms:modified>
</cp:coreProperties>
</file>